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8" r:id="rId3"/>
    <p:sldId id="270" r:id="rId4"/>
    <p:sldId id="276" r:id="rId5"/>
    <p:sldId id="277" r:id="rId6"/>
    <p:sldId id="273" r:id="rId7"/>
    <p:sldId id="275" r:id="rId8"/>
    <p:sldId id="278" r:id="rId9"/>
    <p:sldId id="257" r:id="rId10"/>
    <p:sldId id="260" r:id="rId11"/>
    <p:sldId id="280" r:id="rId12"/>
    <p:sldId id="281" r:id="rId13"/>
    <p:sldId id="292" r:id="rId14"/>
    <p:sldId id="293" r:id="rId15"/>
    <p:sldId id="282" r:id="rId16"/>
    <p:sldId id="284" r:id="rId17"/>
    <p:sldId id="285" r:id="rId18"/>
    <p:sldId id="286" r:id="rId19"/>
    <p:sldId id="287" r:id="rId20"/>
    <p:sldId id="258" r:id="rId21"/>
    <p:sldId id="288" r:id="rId22"/>
    <p:sldId id="289" r:id="rId23"/>
    <p:sldId id="290" r:id="rId24"/>
    <p:sldId id="265" r:id="rId25"/>
  </p:sldIdLst>
  <p:sldSz cx="20318413" cy="11430000"/>
  <p:notesSz cx="6858000" cy="9144000"/>
  <p:defaultTextStyle>
    <a:defPPr>
      <a:defRPr lang="nb-NO"/>
    </a:defPPr>
    <a:lvl1pPr marL="0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1924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3848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5771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7695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09619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1543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3467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5390" algn="l" defTabSz="152384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6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32" y="1020"/>
      </p:cViewPr>
      <p:guideLst>
        <p:guide orient="horz" pos="3600"/>
        <p:guide pos="6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Norge</c:v>
                </c:pt>
                <c:pt idx="1">
                  <c:v>USA</c:v>
                </c:pt>
                <c:pt idx="2">
                  <c:v>Kina</c:v>
                </c:pt>
                <c:pt idx="3">
                  <c:v>Brasil</c:v>
                </c:pt>
                <c:pt idx="4">
                  <c:v>Maldivene</c:v>
                </c:pt>
                <c:pt idx="5">
                  <c:v>Mosambik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455.33</c:v>
                </c:pt>
                <c:pt idx="1">
                  <c:v>5305.57</c:v>
                </c:pt>
                <c:pt idx="2">
                  <c:v>9019.518</c:v>
                </c:pt>
                <c:pt idx="3">
                  <c:v>439.41300000000001</c:v>
                </c:pt>
                <c:pt idx="4">
                  <c:v>1.1040000000000001</c:v>
                </c:pt>
                <c:pt idx="5">
                  <c:v>3.282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36104"/>
        <c:axId val="398834928"/>
      </c:barChart>
      <c:catAx>
        <c:axId val="39883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4928"/>
        <c:crosses val="autoZero"/>
        <c:auto val="1"/>
        <c:lblAlgn val="ctr"/>
        <c:lblOffset val="100"/>
        <c:noMultiLvlLbl val="0"/>
      </c:catAx>
      <c:valAx>
        <c:axId val="39883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Norge</c:v>
                </c:pt>
                <c:pt idx="1">
                  <c:v>USA</c:v>
                </c:pt>
                <c:pt idx="2">
                  <c:v>Kina</c:v>
                </c:pt>
                <c:pt idx="3">
                  <c:v>Brasil</c:v>
                </c:pt>
                <c:pt idx="4">
                  <c:v>Maldivene</c:v>
                </c:pt>
                <c:pt idx="5">
                  <c:v>Mosambik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9.1999999999999993</c:v>
                </c:pt>
                <c:pt idx="1">
                  <c:v>17</c:v>
                </c:pt>
                <c:pt idx="2">
                  <c:v>6.7</c:v>
                </c:pt>
                <c:pt idx="3">
                  <c:v>2.2000000000000002</c:v>
                </c:pt>
                <c:pt idx="4">
                  <c:v>2.9</c:v>
                </c:pt>
                <c:pt idx="5">
                  <c:v>0.1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34144"/>
        <c:axId val="398839632"/>
      </c:barChart>
      <c:catAx>
        <c:axId val="3988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9632"/>
        <c:crosses val="autoZero"/>
        <c:auto val="1"/>
        <c:lblAlgn val="ctr"/>
        <c:lblOffset val="100"/>
        <c:noMultiLvlLbl val="0"/>
      </c:catAx>
      <c:valAx>
        <c:axId val="3988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1963490464872E-2"/>
                  <c:y val="-9.8522174766738496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2806078669008931E-2"/>
                      <c:h val="8.953777991084463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3491439548816417E-2"/>
                  <c:y val="-1.12596771161986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030310962277988E-2"/>
                  <c:y val="1.12596771161985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'Ark1'!$A$2:$A$8</c:f>
              <c:strCache>
                <c:ptCount val="7"/>
                <c:pt idx="0">
                  <c:v>Norge</c:v>
                </c:pt>
                <c:pt idx="1">
                  <c:v>USA</c:v>
                </c:pt>
                <c:pt idx="2">
                  <c:v>Kina</c:v>
                </c:pt>
                <c:pt idx="3">
                  <c:v>Brasil</c:v>
                </c:pt>
                <c:pt idx="4">
                  <c:v>Maldivene</c:v>
                </c:pt>
                <c:pt idx="5">
                  <c:v>Mosambik</c:v>
                </c:pt>
                <c:pt idx="6">
                  <c:v>Verden for øvrig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0.1</c:v>
                </c:pt>
                <c:pt idx="1">
                  <c:v>15.6</c:v>
                </c:pt>
                <c:pt idx="2">
                  <c:v>22.7</c:v>
                </c:pt>
                <c:pt idx="3">
                  <c:v>2.6</c:v>
                </c:pt>
                <c:pt idx="4">
                  <c:v>0</c:v>
                </c:pt>
                <c:pt idx="5">
                  <c:v>0.1</c:v>
                </c:pt>
                <c:pt idx="6">
                  <c:v>58.900000000000006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Norge</c:v>
                </c:pt>
                <c:pt idx="1">
                  <c:v>USA</c:v>
                </c:pt>
                <c:pt idx="2">
                  <c:v>Kina</c:v>
                </c:pt>
                <c:pt idx="3">
                  <c:v>Brasil</c:v>
                </c:pt>
                <c:pt idx="4">
                  <c:v>Maldivene</c:v>
                </c:pt>
                <c:pt idx="5">
                  <c:v>Mosambik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5.13</c:v>
                </c:pt>
                <c:pt idx="1">
                  <c:v>318.86</c:v>
                </c:pt>
                <c:pt idx="2">
                  <c:v>1364.27</c:v>
                </c:pt>
                <c:pt idx="3">
                  <c:v>202.03</c:v>
                </c:pt>
                <c:pt idx="4">
                  <c:v>0.35</c:v>
                </c:pt>
                <c:pt idx="5">
                  <c:v>26.47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36888"/>
        <c:axId val="398837672"/>
      </c:barChart>
      <c:catAx>
        <c:axId val="39883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7672"/>
        <c:crosses val="autoZero"/>
        <c:auto val="1"/>
        <c:lblAlgn val="ctr"/>
        <c:lblOffset val="100"/>
        <c:noMultiLvlLbl val="0"/>
      </c:catAx>
      <c:valAx>
        <c:axId val="398837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Norge</c:v>
                </c:pt>
                <c:pt idx="1">
                  <c:v>USA</c:v>
                </c:pt>
                <c:pt idx="2">
                  <c:v>Kina</c:v>
                </c:pt>
                <c:pt idx="3">
                  <c:v>Brasil</c:v>
                </c:pt>
                <c:pt idx="4">
                  <c:v>Maldivene</c:v>
                </c:pt>
                <c:pt idx="5">
                  <c:v>Mosambik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97363</c:v>
                </c:pt>
                <c:pt idx="1">
                  <c:v>54629</c:v>
                </c:pt>
                <c:pt idx="2">
                  <c:v>7593</c:v>
                </c:pt>
                <c:pt idx="3">
                  <c:v>11612</c:v>
                </c:pt>
                <c:pt idx="4">
                  <c:v>8624</c:v>
                </c:pt>
                <c:pt idx="5">
                  <c:v>619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32968"/>
        <c:axId val="398839240"/>
      </c:barChart>
      <c:catAx>
        <c:axId val="39883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9240"/>
        <c:crosses val="autoZero"/>
        <c:auto val="1"/>
        <c:lblAlgn val="ctr"/>
        <c:lblOffset val="100"/>
        <c:noMultiLvlLbl val="0"/>
      </c:catAx>
      <c:valAx>
        <c:axId val="39883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883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DFFE-9A81-4540-8325-E98C31051156}" type="datetimeFigureOut">
              <a:rPr lang="nb-NO" smtClean="0"/>
              <a:t>16.06.2016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9C474-7C6A-4B40-AB1A-59394219C1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45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61924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23848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85771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47695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09619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543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467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390" algn="l" defTabSz="152384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,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" y="1"/>
            <a:ext cx="20317971" cy="1143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000" y="6422260"/>
            <a:ext cx="15238810" cy="1318823"/>
          </a:xfrm>
        </p:spPr>
        <p:txBody>
          <a:bodyPr anchor="b">
            <a:spAutoFit/>
          </a:bodyPr>
          <a:lstStyle>
            <a:lvl1pPr algn="l">
              <a:defRPr sz="8570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00" y="7894542"/>
            <a:ext cx="15238810" cy="615553"/>
          </a:xfrm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chemeClr val="accent6"/>
                </a:solidFill>
              </a:defRPr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318000" y="8884507"/>
            <a:ext cx="2880000" cy="307777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36DF3CF9-1CA0-4684-A698-E06ACA534506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>
          <a:xfrm>
            <a:off x="1170000" y="8884507"/>
            <a:ext cx="5148000" cy="307777"/>
          </a:xfrm>
        </p:spPr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562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900113" y="2730977"/>
            <a:ext cx="5623200" cy="5623200"/>
          </a:xfrm>
          <a:solidFill>
            <a:schemeClr val="accent1"/>
          </a:solidFill>
        </p:spPr>
        <p:txBody>
          <a:bodyPr tIns="990000" anchor="ctr" anchorCtr="1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478" y="2627067"/>
            <a:ext cx="12515352" cy="676710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DBBBDAF9-A444-4338-95DC-5957E9DFA291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62821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0113" y="3331652"/>
            <a:ext cx="8906400" cy="5623200"/>
          </a:xfrm>
          <a:solidFill>
            <a:schemeClr val="accent1"/>
          </a:solidFill>
        </p:spPr>
        <p:txBody>
          <a:bodyPr tIns="990000" anchor="ctr" anchorCtr="1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627067"/>
            <a:ext cx="8906400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10820466" y="3331652"/>
            <a:ext cx="8906400" cy="5623200"/>
          </a:xfrm>
          <a:solidFill>
            <a:schemeClr val="accent1"/>
          </a:solidFill>
        </p:spPr>
        <p:txBody>
          <a:bodyPr tIns="990000" anchor="ctr" anchorCtr="1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10820466" y="2627067"/>
            <a:ext cx="8906400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FA0A8B4A-96F7-48DC-9873-4A52243DCA32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8363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0E425BA6-4940-4A77-9ECD-3EA537B198AD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900113" y="2165403"/>
            <a:ext cx="5623199" cy="923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Plassholder for tekst 4"/>
          <p:cNvSpPr>
            <a:spLocks noGrp="1"/>
          </p:cNvSpPr>
          <p:nvPr>
            <p:ph type="body" sz="quarter" idx="22"/>
          </p:nvPr>
        </p:nvSpPr>
        <p:spPr>
          <a:xfrm>
            <a:off x="7501890" y="2165403"/>
            <a:ext cx="5623199" cy="923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14103667" y="2165403"/>
            <a:ext cx="5623199" cy="923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Plassholder for innhold 17"/>
          <p:cNvSpPr>
            <a:spLocks noGrp="1"/>
          </p:cNvSpPr>
          <p:nvPr>
            <p:ph sz="quarter" idx="24"/>
          </p:nvPr>
        </p:nvSpPr>
        <p:spPr>
          <a:xfrm>
            <a:off x="900113" y="3331652"/>
            <a:ext cx="5623199" cy="5623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0" name="Plassholder for innhold 17"/>
          <p:cNvSpPr>
            <a:spLocks noGrp="1"/>
          </p:cNvSpPr>
          <p:nvPr>
            <p:ph sz="quarter" idx="25"/>
          </p:nvPr>
        </p:nvSpPr>
        <p:spPr>
          <a:xfrm>
            <a:off x="7501890" y="3331652"/>
            <a:ext cx="5623199" cy="5623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1" name="Plassholder for innhold 17"/>
          <p:cNvSpPr>
            <a:spLocks noGrp="1"/>
          </p:cNvSpPr>
          <p:nvPr>
            <p:ph sz="quarter" idx="26"/>
          </p:nvPr>
        </p:nvSpPr>
        <p:spPr>
          <a:xfrm>
            <a:off x="14103667" y="3331652"/>
            <a:ext cx="5623199" cy="5623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27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0318414" cy="946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990000" anchor="ctr" anchorCtr="1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008000"/>
            <a:ext cx="4050000" cy="4050000"/>
          </a:xfrm>
          <a:solidFill>
            <a:schemeClr val="accent1">
              <a:lumMod val="50000"/>
              <a:alpha val="80000"/>
            </a:schemeClr>
          </a:solidFill>
        </p:spPr>
        <p:txBody>
          <a:bodyPr lIns="90000" tIns="90000" rIns="90000" bIns="90000" anchor="ctr" anchorCtr="1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5686CD86-75DA-49B3-82DC-D8D5B6ABB0BE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7247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k for oppmerksomh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" y="0"/>
            <a:ext cx="20318191" cy="11430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72" y="1080000"/>
            <a:ext cx="3400069" cy="4169034"/>
          </a:xfrm>
          <a:prstGeom prst="rect">
            <a:avLst/>
          </a:prstGeom>
        </p:spPr>
      </p:pic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CEC32ABD-7CD3-48F6-B202-E714A8615C4D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7600"/>
            <a:ext cx="20327998" cy="1562400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857251" y="7133769"/>
            <a:ext cx="18603912" cy="1318823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lang="nb-NO" sz="857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84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B31CCD89-3DDB-4ABF-8850-BC62F25FAE9E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9543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37911C69-6C47-4F0A-89D2-22396A1A5A97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70400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,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0318413" cy="114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000" y="6422260"/>
            <a:ext cx="15238810" cy="1318823"/>
          </a:xfrm>
          <a:noFill/>
        </p:spPr>
        <p:txBody>
          <a:bodyPr anchor="b">
            <a:spAutoFit/>
          </a:bodyPr>
          <a:lstStyle>
            <a:lvl1pPr algn="l">
              <a:defRPr sz="857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00" y="7894542"/>
            <a:ext cx="15238810" cy="615553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318000" y="8884507"/>
            <a:ext cx="2880000" cy="307777"/>
          </a:xfrm>
          <a:solidFill>
            <a:schemeClr val="accent3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schemeClr val="accent1"/>
                </a:solidFill>
              </a:rPr>
              <a:t>//</a:t>
            </a:r>
            <a:r>
              <a:rPr lang="nb-NO" smtClean="0"/>
              <a:t> </a:t>
            </a:r>
            <a:fld id="{E32CE866-C751-46E6-ADED-AC1035792AA5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>
          <a:xfrm>
            <a:off x="1170000" y="8884507"/>
            <a:ext cx="5148000" cy="30777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4811" cy="4435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34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,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0318413" cy="1143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000" y="6422260"/>
            <a:ext cx="15238810" cy="1318823"/>
          </a:xfrm>
          <a:noFill/>
        </p:spPr>
        <p:txBody>
          <a:bodyPr anchor="b">
            <a:spAutoFit/>
          </a:bodyPr>
          <a:lstStyle>
            <a:lvl1pPr algn="l">
              <a:defRPr sz="8570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00" y="7894542"/>
            <a:ext cx="15238810" cy="615553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chemeClr val="accent6"/>
                </a:solidFill>
              </a:defRPr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318000" y="8884507"/>
            <a:ext cx="2880000" cy="307777"/>
          </a:xfrm>
          <a:noFill/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nb-NO" smtClean="0">
                <a:solidFill>
                  <a:schemeClr val="accent1"/>
                </a:solidFill>
              </a:rPr>
              <a:t>//</a:t>
            </a:r>
            <a:r>
              <a:rPr lang="nb-NO" smtClean="0"/>
              <a:t> </a:t>
            </a:r>
            <a:fld id="{FB14F0D4-1884-43BC-B973-A10419871031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>
          <a:xfrm>
            <a:off x="1170000" y="8884507"/>
            <a:ext cx="5148000" cy="307777"/>
          </a:xfrm>
          <a:noFill/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"/>
            <a:ext cx="4534811" cy="443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94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bilde m. hvit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000" y="6422260"/>
            <a:ext cx="15238810" cy="1318823"/>
          </a:xfrm>
          <a:noFill/>
        </p:spPr>
        <p:txBody>
          <a:bodyPr anchor="b">
            <a:spAutoFit/>
          </a:bodyPr>
          <a:lstStyle>
            <a:lvl1pPr algn="l">
              <a:defRPr sz="857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00" y="7894542"/>
            <a:ext cx="15238810" cy="615553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318000" y="8884507"/>
            <a:ext cx="2880000" cy="307777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E59307F0-3BFA-45EB-A0BA-E042F0A2BA95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>
          <a:xfrm>
            <a:off x="1170000" y="8884507"/>
            <a:ext cx="5148000" cy="30777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"/>
            <a:ext cx="4534810" cy="443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75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bilde m. sort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000" y="6422260"/>
            <a:ext cx="15238810" cy="1318823"/>
          </a:xfrm>
          <a:noFill/>
        </p:spPr>
        <p:txBody>
          <a:bodyPr anchor="b">
            <a:spAutoFit/>
          </a:bodyPr>
          <a:lstStyle>
            <a:lvl1pPr algn="l">
              <a:defRPr sz="857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00" y="7894542"/>
            <a:ext cx="15238810" cy="615553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318000" y="8884507"/>
            <a:ext cx="2880000" cy="307777"/>
          </a:xfr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EF1826F9-A891-4345-9236-C031A4A751DF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>
          <a:xfrm>
            <a:off x="1170000" y="8884507"/>
            <a:ext cx="5148000" cy="30777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"/>
            <a:ext cx="4534811" cy="443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1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" y="0"/>
            <a:ext cx="20318191" cy="1143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4231952"/>
            <a:ext cx="17524631" cy="1538755"/>
          </a:xfrm>
        </p:spPr>
        <p:txBody>
          <a:bodyPr anchor="b"/>
          <a:lstStyle>
            <a:lvl1pPr algn="ctr">
              <a:defRPr sz="9999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C730F8B4-CF9B-49A7-890C-6ED55A7101F7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7600"/>
            <a:ext cx="20327998" cy="15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8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2D978D91-1A40-483F-8A23-1AA59653FF31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8233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00114" y="2627067"/>
            <a:ext cx="9314364" cy="676710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0412503" y="2627067"/>
            <a:ext cx="9314364" cy="676710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9DCEC99F-BFCF-4FCC-B0B4-C61C80516271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27711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3289261" y="2627067"/>
            <a:ext cx="6437605" cy="676710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900114" y="2627066"/>
            <a:ext cx="5872984" cy="676710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7125292" y="2627065"/>
            <a:ext cx="5811775" cy="676710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CD720180-A99D-479F-97E0-45896A89F55A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15" name="Plassholder for bunntekst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79413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7600"/>
            <a:ext cx="20327998" cy="156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4" y="868264"/>
            <a:ext cx="18826752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4" y="2627067"/>
            <a:ext cx="18826752" cy="67671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27939" y="10648800"/>
            <a:ext cx="2880000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1930">
                <a:solidFill>
                  <a:schemeClr val="accent6"/>
                </a:solidFill>
              </a:defRPr>
            </a:lvl1pPr>
          </a:lstStyle>
          <a:p>
            <a:r>
              <a:rPr lang="nb-NO" smtClean="0">
                <a:solidFill>
                  <a:schemeClr val="accent1"/>
                </a:solidFill>
              </a:rPr>
              <a:t>// </a:t>
            </a:r>
            <a:fld id="{02DA2052-DEC5-4026-A3D2-B6034AAE6408}" type="datetime1">
              <a:rPr lang="nb-NO" smtClean="0"/>
              <a:t>16.06.2016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2000" y="10648800"/>
            <a:ext cx="9000000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defRPr sz="1930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6866" y="10648800"/>
            <a:ext cx="1440000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1930" b="0">
                <a:solidFill>
                  <a:schemeClr val="accent6"/>
                </a:solidFill>
              </a:defRPr>
            </a:lvl1pPr>
          </a:lstStyle>
          <a:p>
            <a:r>
              <a:rPr lang="nb-NO" dirty="0" smtClean="0">
                <a:solidFill>
                  <a:schemeClr val="accent1"/>
                </a:solidFill>
              </a:rPr>
              <a:t>// </a:t>
            </a:r>
            <a:r>
              <a:rPr lang="nb-NO" b="1" dirty="0" smtClean="0"/>
              <a:t>Side </a:t>
            </a:r>
            <a:fld id="{17963465-EA2F-4B07-814E-BAAF9E359747}" type="slidenum">
              <a:rPr lang="nb-NO" b="1" smtClean="0"/>
              <a:pPr/>
              <a:t>‹#›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25957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  <p:sldLayoutId id="2147483680" r:id="rId4"/>
    <p:sldLayoutId id="2147483681" r:id="rId5"/>
    <p:sldLayoutId id="2147483663" r:id="rId6"/>
    <p:sldLayoutId id="2147483662" r:id="rId7"/>
    <p:sldLayoutId id="2147483664" r:id="rId8"/>
    <p:sldLayoutId id="2147483672" r:id="rId9"/>
    <p:sldLayoutId id="2147483673" r:id="rId10"/>
    <p:sldLayoutId id="2147483675" r:id="rId11"/>
    <p:sldLayoutId id="2147483674" r:id="rId12"/>
    <p:sldLayoutId id="2147483676" r:id="rId13"/>
    <p:sldLayoutId id="2147483677" r:id="rId14"/>
    <p:sldLayoutId id="2147483666" r:id="rId15"/>
    <p:sldLayoutId id="2147483667" r:id="rId16"/>
  </p:sldLayoutIdLst>
  <p:hf hdr="0" dt="0"/>
  <p:txStyles>
    <p:titleStyle>
      <a:lvl1pPr marL="0" algn="l" defTabSz="1523848" rtl="0" eaLnBrk="1" latinLnBrk="0" hangingPunct="1">
        <a:lnSpc>
          <a:spcPct val="100000"/>
        </a:lnSpc>
        <a:spcBef>
          <a:spcPts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152384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008000" indent="-216000" algn="l" defTabSz="1523848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−"/>
        <a:defRPr sz="2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368000" indent="-216000" algn="l" defTabSz="1523848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−"/>
        <a:defRPr sz="2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728000" indent="-216000" algn="l" defTabSz="1523848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−"/>
        <a:defRPr sz="25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88000" indent="-216000" algn="l" defTabSz="1523848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−"/>
        <a:defRPr sz="25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0911950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Velkommen til klimatoppmøte!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Klimatoppmøte i skolen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00" y="10038286"/>
            <a:ext cx="13684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07" y="10049606"/>
            <a:ext cx="1295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89" y="10049606"/>
            <a:ext cx="13684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803" y="10012886"/>
            <a:ext cx="12954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96" y="10038286"/>
            <a:ext cx="13684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985" y="10049606"/>
            <a:ext cx="14112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4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Årlige utslipp per land</a:t>
            </a:r>
            <a:endParaRPr lang="nb-NO" dirty="0"/>
          </a:p>
        </p:txBody>
      </p:sp>
      <p:graphicFrame>
        <p:nvGraphicFramePr>
          <p:cNvPr id="15" name="Plassholder for innhold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260241"/>
              </p:ext>
            </p:extLst>
          </p:nvPr>
        </p:nvGraphicFramePr>
        <p:xfrm>
          <a:off x="900112" y="2627313"/>
          <a:ext cx="18826753" cy="676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10</a:t>
            </a:fld>
            <a:endParaRPr lang="nb-NO" b="1" dirty="0"/>
          </a:p>
        </p:txBody>
      </p:sp>
      <p:sp>
        <p:nvSpPr>
          <p:cNvPr id="16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Tusen tonn </a:t>
            </a:r>
            <a:r>
              <a:rPr lang="nb-NO" dirty="0" smtClean="0"/>
              <a:t>karbondioksid (</a:t>
            </a:r>
            <a:r>
              <a:rPr lang="nb-NO" dirty="0" smtClean="0"/>
              <a:t>Verdensbanken)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69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Årlig utslipp per innbygger</a:t>
            </a:r>
            <a:endParaRPr lang="nb-NO" dirty="0"/>
          </a:p>
        </p:txBody>
      </p:sp>
      <p:graphicFrame>
        <p:nvGraphicFramePr>
          <p:cNvPr id="15" name="Plassholder for innhold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430055"/>
              </p:ext>
            </p:extLst>
          </p:nvPr>
        </p:nvGraphicFramePr>
        <p:xfrm>
          <a:off x="900112" y="2627313"/>
          <a:ext cx="18826753" cy="676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11</a:t>
            </a:fld>
            <a:endParaRPr lang="nb-NO" b="1" dirty="0"/>
          </a:p>
        </p:txBody>
      </p:sp>
      <p:sp>
        <p:nvSpPr>
          <p:cNvPr id="16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Tonn </a:t>
            </a:r>
            <a:r>
              <a:rPr lang="nb-NO" dirty="0" smtClean="0"/>
              <a:t>karbondioksid (</a:t>
            </a:r>
            <a:r>
              <a:rPr lang="nb-NO" dirty="0" smtClean="0"/>
              <a:t>Verdensbanken)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 rot="1116548">
            <a:off x="14565346" y="2632457"/>
            <a:ext cx="5181600" cy="723094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nb-NO" dirty="0" smtClean="0"/>
              <a:t>Verdensgjennomsnitt: 4,9</a:t>
            </a:r>
          </a:p>
        </p:txBody>
      </p:sp>
    </p:spTree>
    <p:extLst>
      <p:ext uri="{BB962C8B-B14F-4D97-AF65-F5344CB8AC3E}">
        <p14:creationId xmlns:p14="http://schemas.microsoft.com/office/powerpoint/2010/main" val="22496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114" y="868264"/>
            <a:ext cx="18826752" cy="769441"/>
          </a:xfrm>
        </p:spPr>
        <p:txBody>
          <a:bodyPr/>
          <a:lstStyle/>
          <a:p>
            <a:r>
              <a:rPr lang="nb-NO" dirty="0" smtClean="0"/>
              <a:t>Prosent av verdens utslipp</a:t>
            </a:r>
            <a:endParaRPr lang="nb-NO" dirty="0"/>
          </a:p>
        </p:txBody>
      </p:sp>
      <p:graphicFrame>
        <p:nvGraphicFramePr>
          <p:cNvPr id="15" name="Plassholder for innhold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19715"/>
              </p:ext>
            </p:extLst>
          </p:nvPr>
        </p:nvGraphicFramePr>
        <p:xfrm>
          <a:off x="900112" y="2627313"/>
          <a:ext cx="18826753" cy="676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12</a:t>
            </a:fld>
            <a:endParaRPr lang="nb-NO" b="1" dirty="0"/>
          </a:p>
        </p:txBody>
      </p:sp>
      <p:sp>
        <p:nvSpPr>
          <p:cNvPr id="16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Tonn karbondioksid </a:t>
            </a:r>
            <a:r>
              <a:rPr lang="nb-NO" dirty="0" smtClean="0"/>
              <a:t>(WRI)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7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Innbyggere (millioner)</a:t>
            </a:r>
            <a:endParaRPr lang="nb-NO" dirty="0"/>
          </a:p>
        </p:txBody>
      </p:sp>
      <p:graphicFrame>
        <p:nvGraphicFramePr>
          <p:cNvPr id="15" name="Plassholder for innhold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33708"/>
              </p:ext>
            </p:extLst>
          </p:nvPr>
        </p:nvGraphicFramePr>
        <p:xfrm>
          <a:off x="900112" y="2627313"/>
          <a:ext cx="18826753" cy="676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13</a:t>
            </a:fld>
            <a:endParaRPr lang="nb-NO" b="1" dirty="0"/>
          </a:p>
        </p:txBody>
      </p:sp>
      <p:sp>
        <p:nvSpPr>
          <p:cNvPr id="16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/>
              <a:t>Verdensbanken </a:t>
            </a:r>
            <a:r>
              <a:rPr lang="nb-NO" dirty="0" smtClean="0"/>
              <a:t>2014)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Brutto nasjonalprodukt per innbygger</a:t>
            </a:r>
            <a:endParaRPr lang="nb-NO" dirty="0"/>
          </a:p>
        </p:txBody>
      </p:sp>
      <p:graphicFrame>
        <p:nvGraphicFramePr>
          <p:cNvPr id="15" name="Plassholder for innhold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100064"/>
              </p:ext>
            </p:extLst>
          </p:nvPr>
        </p:nvGraphicFramePr>
        <p:xfrm>
          <a:off x="900112" y="2627313"/>
          <a:ext cx="18826753" cy="676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14</a:t>
            </a:fld>
            <a:endParaRPr lang="nb-NO" b="1" dirty="0"/>
          </a:p>
        </p:txBody>
      </p:sp>
      <p:sp>
        <p:nvSpPr>
          <p:cNvPr id="16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/>
              <a:t>Verdensbanken </a:t>
            </a:r>
            <a:r>
              <a:rPr lang="nb-NO" dirty="0" smtClean="0"/>
              <a:t>2014)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86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trenger en bindende klimaavtale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5978186" cy="720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Kyoto-avtalen, 1997</a:t>
            </a:r>
          </a:p>
          <a:p>
            <a:r>
              <a:rPr lang="nb-NO" dirty="0" smtClean="0"/>
              <a:t>184 land har skrevet under</a:t>
            </a:r>
          </a:p>
          <a:p>
            <a:r>
              <a:rPr lang="nb-NO" dirty="0" smtClean="0"/>
              <a:t>«Felles, men differensiert ansvar» – rike land kutter mest 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Hvorfor har vi ikke en global avtale?</a:t>
            </a:r>
          </a:p>
          <a:p>
            <a:r>
              <a:rPr lang="nb-NO" dirty="0" smtClean="0"/>
              <a:t>Uenige om hvem som bør kutte hvor mye.</a:t>
            </a:r>
          </a:p>
          <a:p>
            <a:r>
              <a:rPr lang="nb-NO" dirty="0" smtClean="0"/>
              <a:t>Rike land: Høye kostnader, utslippsvaner, industrien flytter.</a:t>
            </a:r>
          </a:p>
          <a:p>
            <a:r>
              <a:rPr lang="nb-NO" dirty="0" smtClean="0"/>
              <a:t>Fattige land: Står for en liten del av de historiske utslippene – mener industriland må ta ansvar.</a:t>
            </a:r>
          </a:p>
          <a:p>
            <a:r>
              <a:rPr lang="nb-NO" dirty="0" smtClean="0"/>
              <a:t>Overgangsland: Har økende utslipp, men ønsker ikke å ta ansvar for i-lands historiske utslipp.</a:t>
            </a:r>
          </a:p>
          <a:p>
            <a:r>
              <a:rPr lang="nb-NO" dirty="0" smtClean="0"/>
              <a:t>Enkelte i-land ønsker ikke å forplikte seg så lenge overgangsland ikke gjør det.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3"/>
          </p:nvPr>
        </p:nvSpPr>
        <p:spPr>
          <a:xfrm>
            <a:off x="1433514" y="4075362"/>
            <a:ext cx="17386752" cy="1519544"/>
          </a:xfrm>
        </p:spPr>
        <p:txBody>
          <a:bodyPr/>
          <a:lstStyle/>
          <a:p>
            <a:pPr marL="0" indent="0">
              <a:buNone/>
            </a:pPr>
            <a:r>
              <a:rPr lang="nb-NO" i="1" dirty="0" smtClean="0"/>
              <a:t>«Maldivene </a:t>
            </a:r>
            <a:r>
              <a:rPr lang="nb-NO" i="1" dirty="0"/>
              <a:t>er en av verdens minste </a:t>
            </a:r>
            <a:r>
              <a:rPr lang="nb-NO" i="1" dirty="0" smtClean="0"/>
              <a:t>stater. Vi har ikke mulighet til å endre verden. Men hva dere gjør eller ikke gjør her, vil være avgjørende for skjebnen til mitt folk. Det kan også endre verdens fremtid.»</a:t>
            </a:r>
          </a:p>
          <a:p>
            <a:pPr marL="0" indent="0">
              <a:buNone/>
            </a:pPr>
            <a:r>
              <a:rPr lang="nb-NO" i="1" dirty="0"/>
              <a:t>	</a:t>
            </a:r>
            <a:r>
              <a:rPr lang="nb-NO" i="1" dirty="0" smtClean="0"/>
              <a:t>H. E. </a:t>
            </a:r>
            <a:r>
              <a:rPr lang="nb-NO" i="1" dirty="0" err="1" smtClean="0"/>
              <a:t>Maumoon</a:t>
            </a:r>
            <a:r>
              <a:rPr lang="nb-NO" i="1" dirty="0" smtClean="0"/>
              <a:t> Abdul </a:t>
            </a:r>
            <a:r>
              <a:rPr lang="nb-NO" i="1" dirty="0" err="1" smtClean="0"/>
              <a:t>Gayoom</a:t>
            </a:r>
            <a:r>
              <a:rPr lang="nb-NO" i="1" dirty="0" smtClean="0"/>
              <a:t>, Maldivenes president,4. desember</a:t>
            </a:r>
            <a:r>
              <a:rPr lang="nb-NO" i="1" dirty="0"/>
              <a:t> </a:t>
            </a:r>
            <a:r>
              <a:rPr lang="nb-NO" i="1" dirty="0" smtClean="0"/>
              <a:t>1997, Kyoto, Japan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15</a:t>
            </a:fld>
            <a:endParaRPr lang="nb-NO" b="1" dirty="0"/>
          </a:p>
        </p:txBody>
      </p:sp>
      <p:pic>
        <p:nvPicPr>
          <p:cNvPr id="13" name="Picture 12" descr="http://i.ytimg.com/vi/ed3Zbh60h8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636" y="1309994"/>
            <a:ext cx="3885664" cy="25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Saker til diskusjon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149886" cy="676710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På Klimatoppmøtet i skolen skal det forhandles over tre spørsmål. Generalsekretæren (læreren) leser opp første spørsmål med svaralternativer og to delegasjoner holder hvert sitt forberedte innlegg. Deretter debatteres spørsmålet i 5-10 minutter før man går videre til neste spørsmål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De tre temaene som skal diskuteres er:</a:t>
            </a:r>
          </a:p>
          <a:p>
            <a:r>
              <a:rPr lang="nb-NO" dirty="0" smtClean="0"/>
              <a:t>Grønn teknologi</a:t>
            </a:r>
            <a:endParaRPr lang="nb-NO" dirty="0"/>
          </a:p>
          <a:p>
            <a:r>
              <a:rPr lang="nb-NO" dirty="0" smtClean="0"/>
              <a:t>Byrdefordeling</a:t>
            </a:r>
          </a:p>
          <a:p>
            <a:r>
              <a:rPr lang="nb-NO" dirty="0" smtClean="0"/>
              <a:t>Grønt klimafond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16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4319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Grønn teknologi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826752" cy="676710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dirty="0"/>
              <a:t>Teknologi for å produsere fornybar energi eller rense utslipp fra energiproduksjon er viktig for å redusere klimagassutslipp. Slik teknologi kalles ofte ”grønn” teknologi og utvikles først og fremst i industriland. Fattige land har ofte ikke råd til å utvikle eller kjøpe grønn teknologi. Hvordan kan vi sørge for at fattige land får tilgang til grønn teknologi</a:t>
            </a:r>
            <a:r>
              <a:rPr lang="nb-NO" dirty="0" smtClean="0"/>
              <a:t>?</a:t>
            </a:r>
          </a:p>
          <a:p>
            <a:pPr marL="0" indent="0" fontAlgn="base">
              <a:buNone/>
            </a:pPr>
            <a:endParaRPr lang="nb-NO" dirty="0"/>
          </a:p>
          <a:p>
            <a:pPr fontAlgn="base"/>
            <a:r>
              <a:rPr lang="nb-NO" dirty="0"/>
              <a:t>Alle land må selv skaffe grønn teknologi – det er derfor ikke behov for å inkludere dette i en klimaavtale</a:t>
            </a:r>
          </a:p>
          <a:p>
            <a:pPr fontAlgn="base"/>
            <a:r>
              <a:rPr lang="nb-NO" dirty="0"/>
              <a:t>Industriland bør dele og/eller finansiere grønn teknologi i overgangs- og utviklingsland</a:t>
            </a:r>
          </a:p>
          <a:p>
            <a:pPr fontAlgn="base"/>
            <a:r>
              <a:rPr lang="nb-NO" dirty="0"/>
              <a:t>Industriland bør dele og/eller finansiere grønn teknologi i utviklingsland</a:t>
            </a:r>
          </a:p>
          <a:p>
            <a:pPr marL="0" indent="0" fontAlgn="base">
              <a:buNone/>
            </a:pPr>
            <a:endParaRPr lang="nb-NO" dirty="0" smtClean="0"/>
          </a:p>
          <a:p>
            <a:pPr marL="0" indent="0" fontAlgn="base">
              <a:buNone/>
            </a:pPr>
            <a:r>
              <a:rPr lang="nb-NO" dirty="0" smtClean="0"/>
              <a:t>ZERO</a:t>
            </a:r>
            <a:r>
              <a:rPr lang="nb-NO" dirty="0"/>
              <a:t>, Oljeindustrien og Kina holder appell før forhandlingsrundene.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17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9248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Byrdefordeling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826752" cy="676710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dirty="0" smtClean="0"/>
              <a:t>I </a:t>
            </a:r>
            <a:r>
              <a:rPr lang="nb-NO" dirty="0"/>
              <a:t>følge FN må globale utslipp kuttes med 50-85 % innen 2050 for å begrense temperaturøkningen til maks 2 °C. Hvor mye bør hhv. industriland, overgangsland og utviklingsland kutte sine utslipp med?</a:t>
            </a:r>
          </a:p>
          <a:p>
            <a:pPr marL="0" indent="0" fontAlgn="base">
              <a:buNone/>
            </a:pPr>
            <a:endParaRPr lang="nb-NO" dirty="0" smtClean="0"/>
          </a:p>
          <a:p>
            <a:pPr marL="0" indent="0" fontAlgn="base">
              <a:buNone/>
            </a:pPr>
            <a:r>
              <a:rPr lang="nb-NO" dirty="0" smtClean="0"/>
              <a:t>USA </a:t>
            </a:r>
            <a:r>
              <a:rPr lang="nb-NO" dirty="0"/>
              <a:t>og Maldivene holder appell før forhandlingsrundene.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18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8099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Grønt klimafond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826752" cy="676710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dirty="0"/>
              <a:t>Det grønne klimafondet skal hjelpe u-land med tiltak for å kutte utslipp og tilpasse seg klimaendringer. Hvem bør bestemme hvordan pengene skal brukes</a:t>
            </a:r>
            <a:r>
              <a:rPr lang="nb-NO" dirty="0" smtClean="0"/>
              <a:t>?</a:t>
            </a:r>
          </a:p>
          <a:p>
            <a:pPr marL="0" indent="0" fontAlgn="base">
              <a:buNone/>
            </a:pPr>
            <a:endParaRPr lang="nb-NO" dirty="0"/>
          </a:p>
          <a:p>
            <a:pPr fontAlgn="base"/>
            <a:r>
              <a:rPr lang="nb-NO" dirty="0"/>
              <a:t>U-land bør selv bestemme hvordan pengene skal brukes</a:t>
            </a:r>
          </a:p>
          <a:p>
            <a:pPr fontAlgn="base"/>
            <a:r>
              <a:rPr lang="nb-NO" dirty="0"/>
              <a:t>De landene som bidrar økonomisk til fondet bør bestemme hvordan pengene skal brukes</a:t>
            </a:r>
          </a:p>
          <a:p>
            <a:pPr fontAlgn="base"/>
            <a:r>
              <a:rPr lang="nb-NO" dirty="0"/>
              <a:t>I-land og u-land bør sammen bestemme hvordan pengene skal brukes</a:t>
            </a:r>
          </a:p>
          <a:p>
            <a:pPr marL="0" indent="0" fontAlgn="base">
              <a:buNone/>
            </a:pPr>
            <a:endParaRPr lang="nb-NO" dirty="0" smtClean="0"/>
          </a:p>
          <a:p>
            <a:pPr marL="0" indent="0" fontAlgn="base">
              <a:buNone/>
            </a:pPr>
            <a:r>
              <a:rPr lang="nb-NO" dirty="0" smtClean="0"/>
              <a:t>Norge</a:t>
            </a:r>
            <a:r>
              <a:rPr lang="nb-NO" dirty="0"/>
              <a:t>, Brasil og Mosambik holder appell før forhandlingsrundene.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19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281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klimatoppmøte i skolen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7787936" cy="7259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Hva?</a:t>
            </a:r>
          </a:p>
          <a:p>
            <a:pPr fontAlgn="base"/>
            <a:r>
              <a:rPr lang="nb-NO" dirty="0"/>
              <a:t>K</a:t>
            </a:r>
            <a:r>
              <a:rPr lang="nb-NO" dirty="0" smtClean="0"/>
              <a:t>limatoppmøte </a:t>
            </a:r>
            <a:r>
              <a:rPr lang="nb-NO" dirty="0"/>
              <a:t>i skolen er et rollespill om klimaforhandlinger.</a:t>
            </a:r>
          </a:p>
          <a:p>
            <a:pPr fontAlgn="base"/>
            <a:r>
              <a:rPr lang="nb-NO" dirty="0"/>
              <a:t>D</a:t>
            </a:r>
            <a:r>
              <a:rPr lang="nb-NO" dirty="0" smtClean="0"/>
              <a:t>u </a:t>
            </a:r>
            <a:r>
              <a:rPr lang="nb-NO" dirty="0"/>
              <a:t>skal representere et land eller en organisasjon eller være journalist og oppgaven er å finne gode argumenter for ditt land eller organisasjon - hvem har de beste argumentene? Vær forberedt på høy temperatur og stort engasjement!</a:t>
            </a:r>
          </a:p>
          <a:p>
            <a:pPr fontAlgn="base"/>
            <a:r>
              <a:rPr lang="nb-NO" dirty="0"/>
              <a:t>D</a:t>
            </a:r>
            <a:r>
              <a:rPr lang="nb-NO" dirty="0" smtClean="0"/>
              <a:t>u </a:t>
            </a:r>
            <a:r>
              <a:rPr lang="nb-NO" dirty="0"/>
              <a:t>får på denne nettsiden informasjon om de ulike landene, men noe må eller kan du finne ut på egen hånd også.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Hvorfor?</a:t>
            </a:r>
          </a:p>
          <a:p>
            <a:pPr fontAlgn="base"/>
            <a:r>
              <a:rPr lang="nb-NO" dirty="0" smtClean="0"/>
              <a:t>Vi </a:t>
            </a:r>
            <a:r>
              <a:rPr lang="nb-NO" dirty="0"/>
              <a:t>håper du blir (enda) mer engasjert i klima, </a:t>
            </a:r>
            <a:r>
              <a:rPr lang="nb-NO" dirty="0" err="1"/>
              <a:t>klimapolitkk</a:t>
            </a:r>
            <a:r>
              <a:rPr lang="nb-NO" dirty="0"/>
              <a:t> og miljøvern og får tro på at «du kan gjøre en forskjell»</a:t>
            </a:r>
          </a:p>
          <a:p>
            <a:pPr fontAlgn="base"/>
            <a:r>
              <a:rPr lang="nb-NO" dirty="0"/>
              <a:t>D</a:t>
            </a:r>
            <a:r>
              <a:rPr lang="nb-NO" dirty="0" smtClean="0"/>
              <a:t>u </a:t>
            </a:r>
            <a:r>
              <a:rPr lang="nb-NO" dirty="0"/>
              <a:t>får økt kunnskap om klimaendringene og handlingsalternativer lokalt og internasjonalt.</a:t>
            </a:r>
          </a:p>
          <a:p>
            <a:pPr fontAlgn="base"/>
            <a:r>
              <a:rPr lang="nb-NO" dirty="0"/>
              <a:t>D</a:t>
            </a:r>
            <a:r>
              <a:rPr lang="nb-NO" dirty="0" smtClean="0"/>
              <a:t>u </a:t>
            </a:r>
            <a:r>
              <a:rPr lang="nb-NO" dirty="0"/>
              <a:t>lærer mer om andre lands utfordringer og hvordan organisasjoner og industrien tenker og argumenterer</a:t>
            </a:r>
          </a:p>
          <a:p>
            <a:pPr fontAlgn="base"/>
            <a:r>
              <a:rPr lang="nb-NO" dirty="0"/>
              <a:t>D</a:t>
            </a:r>
            <a:r>
              <a:rPr lang="nb-NO" dirty="0" smtClean="0"/>
              <a:t>u </a:t>
            </a:r>
            <a:r>
              <a:rPr lang="nb-NO" dirty="0"/>
              <a:t>får øving i å både samarbeide og diskutere</a:t>
            </a:r>
          </a:p>
          <a:p>
            <a:pPr fontAlgn="base"/>
            <a:r>
              <a:rPr lang="nb-NO" dirty="0"/>
              <a:t>R</a:t>
            </a:r>
            <a:r>
              <a:rPr lang="nb-NO" dirty="0" smtClean="0"/>
              <a:t>ollespill </a:t>
            </a:r>
            <a:r>
              <a:rPr lang="nb-NO" dirty="0"/>
              <a:t>er en morsom og nyttig måte å lære på og en alternativ arbeidsmåte i naturfag og samfunnsfag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2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4254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96891" y="2693198"/>
            <a:ext cx="17524631" cy="3077509"/>
          </a:xfrm>
        </p:spPr>
        <p:txBody>
          <a:bodyPr/>
          <a:lstStyle/>
          <a:p>
            <a:r>
              <a:rPr lang="nb-NO" dirty="0" smtClean="0"/>
              <a:t>Nå er det opp til dere å komme frem til en løsning.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20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9426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Forberedelser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826752" cy="6767109"/>
          </a:xfrm>
        </p:spPr>
        <p:txBody>
          <a:bodyPr>
            <a:normAutofit/>
          </a:bodyPr>
          <a:lstStyle/>
          <a:p>
            <a:pPr fontAlgn="base"/>
            <a:r>
              <a:rPr lang="nb-NO" dirty="0" smtClean="0"/>
              <a:t>Velg navn  på delegater </a:t>
            </a:r>
          </a:p>
          <a:p>
            <a:pPr fontAlgn="base"/>
            <a:r>
              <a:rPr lang="nb-NO" dirty="0" smtClean="0"/>
              <a:t>Diskuter hver gruppes meninger</a:t>
            </a:r>
          </a:p>
          <a:p>
            <a:pPr fontAlgn="base"/>
            <a:r>
              <a:rPr lang="nb-NO" dirty="0" smtClean="0"/>
              <a:t>Lag appell </a:t>
            </a:r>
          </a:p>
          <a:p>
            <a:pPr fontAlgn="base"/>
            <a:endParaRPr lang="nb-NO" dirty="0"/>
          </a:p>
          <a:p>
            <a:pPr fontAlgn="base"/>
            <a:r>
              <a:rPr lang="nb-NO" dirty="0" smtClean="0"/>
              <a:t>Se sakspapirer på klimamøte.no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21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612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Forhandlinger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826752" cy="676710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dirty="0"/>
              <a:t>På Klimatoppmøtet i skolen skal det forhandles over tre spørsmål. Generalsekretæren (læreren) leser opp første spørsmål med svaralternativer og to delegasjoner holder hvert sitt forberedte innlegg. Deretter debatteres spørsmålet i 5-10 minutter før man går videre til neste spørsmål</a:t>
            </a:r>
            <a:r>
              <a:rPr lang="nb-NO" dirty="0" smtClean="0"/>
              <a:t>.</a:t>
            </a:r>
          </a:p>
          <a:p>
            <a:pPr marL="0" indent="0" fontAlgn="base">
              <a:buNone/>
            </a:pPr>
            <a:endParaRPr lang="nb-NO" dirty="0"/>
          </a:p>
          <a:p>
            <a:pPr marL="0" indent="0" fontAlgn="base">
              <a:buNone/>
            </a:pPr>
            <a:r>
              <a:rPr lang="nb-NO" dirty="0" smtClean="0"/>
              <a:t>Organisasjonenes oppgave er å påvirke landene før forhandlingsrundene. Organisasjonene har ikke stemmerett under forhandlingene.</a:t>
            </a:r>
          </a:p>
          <a:p>
            <a:pPr marL="0" indent="0" fontAlgn="base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22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0876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nb-NO" dirty="0"/>
              <a:t>Oppsummering og diskusjon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826752" cy="676710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dirty="0"/>
              <a:t>Elevene går ut av rollen som representanter for ulike land/organisasjoner og representerer nå seg selv. Ta gjerne et par minutter i plenum til å reflektere over rollespillet. Var det vanskelig å sette seg inn i rollen som land eller organisasjon? Hvordan føltes det å prøve å få gjennomslag for argumentene? Hvilket inntrykk fikk elevene av internasjonale forhandlinger?</a:t>
            </a:r>
          </a:p>
          <a:p>
            <a:pPr marL="0" indent="0" fontAlgn="base">
              <a:buNone/>
            </a:pPr>
            <a:endParaRPr lang="nb-NO" b="1" dirty="0" smtClean="0"/>
          </a:p>
          <a:p>
            <a:pPr marL="0" indent="0" fontAlgn="base">
              <a:buNone/>
            </a:pPr>
            <a:r>
              <a:rPr lang="nb-NO" b="1" dirty="0" smtClean="0"/>
              <a:t>Vi </a:t>
            </a:r>
            <a:r>
              <a:rPr lang="nb-NO" b="1" dirty="0"/>
              <a:t>vil gjerne høre hva du mener. Del din klasses mening på Twitter med #klimamøte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23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6295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1" y="6631810"/>
            <a:ext cx="20318413" cy="1318823"/>
          </a:xfrm>
        </p:spPr>
        <p:txBody>
          <a:bodyPr/>
          <a:lstStyle/>
          <a:p>
            <a:pPr algn="ctr"/>
            <a:r>
              <a:rPr lang="nb-NO" dirty="0" smtClean="0"/>
              <a:t>Lykke til!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12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deltar?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NORGE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USA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3</a:t>
            </a:fld>
            <a:endParaRPr lang="nb-NO" b="1" dirty="0"/>
          </a:p>
        </p:txBody>
      </p:sp>
      <p:sp>
        <p:nvSpPr>
          <p:cNvPr id="7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Industriland: god økonomi og høy levestandard</a:t>
            </a:r>
            <a:endParaRPr lang="nb-NO" dirty="0"/>
          </a:p>
        </p:txBody>
      </p:sp>
      <p:sp>
        <p:nvSpPr>
          <p:cNvPr id="11" name="AutoShape 2" descr="Image result for americ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0" name="Picture 6" descr="https://upload.wikimedia.org/wikipedia/commons/thumb/1/1a/US_flag_48_stars.svg/220px-US_flag_48_star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789" y="3412329"/>
            <a:ext cx="4927791" cy="25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9/Flag_of_Norway.svg/2000px-Flag_of_Norwa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02" y="3131477"/>
            <a:ext cx="4691414" cy="34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deltar?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KINA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BRASIL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4</a:t>
            </a:fld>
            <a:endParaRPr lang="nb-NO" b="1" dirty="0"/>
          </a:p>
        </p:txBody>
      </p:sp>
      <p:sp>
        <p:nvSpPr>
          <p:cNvPr id="7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Overgangsland: raskt voksende økonomi og økende utslipp</a:t>
            </a:r>
            <a:endParaRPr lang="nb-NO" dirty="0"/>
          </a:p>
        </p:txBody>
      </p:sp>
      <p:sp>
        <p:nvSpPr>
          <p:cNvPr id="9" name="AutoShape 4" descr="Image result for chinese fl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6" name="Picture 10" descr="https://upload.wikimedia.org/wikipedia/commons/thumb/f/fa/Flag_of_the_People's_Republic_of_China.svg/2000px-Flag_of_the_People'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76" y="3143861"/>
            <a:ext cx="5541840" cy="36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upload.wikimedia.org/wikipedia/en/thumb/0/05/Flag_of_Brazil.svg/1280px-Flag_of_Brazi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522" y="3143861"/>
            <a:ext cx="5292325" cy="37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deltar?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MALDIVENE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MOSAMBIK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dirty="0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5</a:t>
            </a:fld>
            <a:endParaRPr lang="nb-NO" b="1" dirty="0"/>
          </a:p>
        </p:txBody>
      </p:sp>
      <p:sp>
        <p:nvSpPr>
          <p:cNvPr id="7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Utviklingsland: fattige land med lave utslipp</a:t>
            </a:r>
          </a:p>
        </p:txBody>
      </p:sp>
      <p:sp>
        <p:nvSpPr>
          <p:cNvPr id="11" name="AutoShape 2" descr="Image result for americ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074" name="Picture 2" descr="http://maldivesflag.facts.co/maldivesflagof/MaldivesFlag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22" y="3131477"/>
            <a:ext cx="5116948" cy="34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lagpedia.net/data/flags/ultra/m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431" y="3131477"/>
            <a:ext cx="5118507" cy="34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deltar?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6</a:t>
            </a:fld>
            <a:endParaRPr lang="nb-NO" b="1" dirty="0"/>
          </a:p>
        </p:txBody>
      </p:sp>
      <p:pic>
        <p:nvPicPr>
          <p:cNvPr id="7170" name="Picture 2" descr="USA Brasil Norge Mosambik Maldivene Kina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41" y="745169"/>
            <a:ext cx="11219098" cy="84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deltar?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ZERO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NORSK OLJE OG GASS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7</a:t>
            </a:fld>
            <a:endParaRPr lang="nb-NO" b="1" dirty="0"/>
          </a:p>
        </p:txBody>
      </p:sp>
      <p:sp>
        <p:nvSpPr>
          <p:cNvPr id="7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Organisasjoner: Lobbyvirksomhet og informasjonsspredning</a:t>
            </a:r>
            <a:endParaRPr lang="nb-NO" dirty="0"/>
          </a:p>
        </p:txBody>
      </p:sp>
      <p:sp>
        <p:nvSpPr>
          <p:cNvPr id="11" name="AutoShape 2" descr="Image result for americ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22" name="Picture 2" descr="http://rema-no-prod-media.s3.amazonaws.com/wordpress/wp-content/uploads/2014/11/ny-logo-med-ring-s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29" y="3948398"/>
            <a:ext cx="5741133" cy="17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-I-IofHIezE4/UIgAGOYgLQI/AAAAAAAAOoA/BTmmfCYrEyM/s1600/Norsk+Olje+&amp;+Gass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685" y="3192829"/>
            <a:ext cx="762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deltar?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114" y="2627067"/>
            <a:ext cx="18179194" cy="6767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8</a:t>
            </a:fld>
            <a:endParaRPr lang="nb-NO" b="1" dirty="0"/>
          </a:p>
        </p:txBody>
      </p:sp>
      <p:sp>
        <p:nvSpPr>
          <p:cNvPr id="7" name="Undertittel 2"/>
          <p:cNvSpPr txBox="1">
            <a:spLocks/>
          </p:cNvSpPr>
          <p:nvPr/>
        </p:nvSpPr>
        <p:spPr>
          <a:xfrm>
            <a:off x="900114" y="1824609"/>
            <a:ext cx="1523881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88000" indent="-288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00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6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72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88000" indent="-216000" algn="l" defTabSz="1523848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−"/>
              <a:defRPr sz="2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FNs Generalsekretær: Læreren din</a:t>
            </a:r>
            <a:endParaRPr lang="nb-NO" dirty="0"/>
          </a:p>
        </p:txBody>
      </p:sp>
      <p:sp>
        <p:nvSpPr>
          <p:cNvPr id="11" name="AutoShape 2" descr="Image result for americ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146" name="Picture 2" descr="http://www.athensdemocracyforum.com/uploads/header_image/asset/971/BAN_Ki-moon_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47" y="2460482"/>
            <a:ext cx="4581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bout.edubag.com/wp-content/uploads/2014/12/teacherO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833">
            <a:off x="8843915" y="2705713"/>
            <a:ext cx="7327900" cy="48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Global oppvarming – verdens største utfordring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Tekna – Teknisk-naturvitenskapelig forening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chemeClr val="accent1"/>
                </a:solidFill>
              </a:rPr>
              <a:t>// </a:t>
            </a:r>
            <a:r>
              <a:rPr lang="nb-NO" b="1" smtClean="0"/>
              <a:t>Side </a:t>
            </a:r>
            <a:fld id="{17963465-EA2F-4B07-814E-BAAF9E359747}" type="slidenum">
              <a:rPr lang="nb-NO" b="1" smtClean="0"/>
              <a:pPr/>
              <a:t>9</a:t>
            </a:fld>
            <a:endParaRPr lang="nb-NO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hlinkClick r:id="rId2"/>
              </a:rPr>
              <a:t>Introduksjonsfilm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15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a">
  <a:themeElements>
    <a:clrScheme name="Tek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6A0"/>
      </a:accent1>
      <a:accent2>
        <a:srgbClr val="92CFA9"/>
      </a:accent2>
      <a:accent3>
        <a:srgbClr val="008380"/>
      </a:accent3>
      <a:accent4>
        <a:srgbClr val="A85B91"/>
      </a:accent4>
      <a:accent5>
        <a:srgbClr val="D7CEBB"/>
      </a:accent5>
      <a:accent6>
        <a:srgbClr val="3434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3">
            <a:alpha val="90000"/>
          </a:schemeClr>
        </a:solidFill>
      </a:spPr>
      <a:bodyPr wrap="square" rtlCol="0" anchor="ctr" anchorCtr="1">
        <a:norm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a_PPT_16.9.potx" id="{0780C9A8-3F20-4CB3-B4BA-FE132C3C9884}" vid="{427FED2F-859C-424B-85DF-23AEF9B9B8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Tekna_PPT_16 9</Template>
  <TotalTime>151</TotalTime>
  <Words>910</Words>
  <Application>Microsoft Office PowerPoint</Application>
  <PresentationFormat>Egendefinert</PresentationFormat>
  <Paragraphs>268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Tekna</vt:lpstr>
      <vt:lpstr>Velkommen til klimatoppmøte!</vt:lpstr>
      <vt:lpstr>Om klimatoppmøte i skolen</vt:lpstr>
      <vt:lpstr>Hvem deltar?</vt:lpstr>
      <vt:lpstr>Hvem deltar?</vt:lpstr>
      <vt:lpstr>Hvem deltar?</vt:lpstr>
      <vt:lpstr>Hvem deltar?</vt:lpstr>
      <vt:lpstr>Hvem deltar?</vt:lpstr>
      <vt:lpstr>Hvem deltar?</vt:lpstr>
      <vt:lpstr>Global oppvarming – verdens største utfordring</vt:lpstr>
      <vt:lpstr>Årlige utslipp per land</vt:lpstr>
      <vt:lpstr>Årlig utslipp per innbygger</vt:lpstr>
      <vt:lpstr>Prosent av verdens utslipp</vt:lpstr>
      <vt:lpstr>Innbyggere (millioner)</vt:lpstr>
      <vt:lpstr>Brutto nasjonalprodukt per innbygger</vt:lpstr>
      <vt:lpstr>Vi trenger en bindende klimaavtale</vt:lpstr>
      <vt:lpstr>Saker til diskusjon</vt:lpstr>
      <vt:lpstr>Grønn teknologi</vt:lpstr>
      <vt:lpstr>Byrdefordeling</vt:lpstr>
      <vt:lpstr>Grønt klimafond</vt:lpstr>
      <vt:lpstr>Nå er det opp til dere å komme frem til en løsning.</vt:lpstr>
      <vt:lpstr>Forberedelser</vt:lpstr>
      <vt:lpstr>Forhandlinger</vt:lpstr>
      <vt:lpstr>Oppsummering og diskusjon</vt:lpstr>
      <vt:lpstr>Lykke til!</vt:lpstr>
    </vt:vector>
  </TitlesOfParts>
  <Company>Tekna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Dragsjø Huuse</dc:creator>
  <dc:description>template by addpoint.no</dc:description>
  <cp:lastModifiedBy>Ane Hagtvedt</cp:lastModifiedBy>
  <cp:revision>19</cp:revision>
  <dcterms:created xsi:type="dcterms:W3CDTF">2015-06-04T13:31:47Z</dcterms:created>
  <dcterms:modified xsi:type="dcterms:W3CDTF">2016-06-16T10:32:11Z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