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62" r:id="rId6"/>
    <p:sldId id="263" r:id="rId7"/>
    <p:sldId id="259" r:id="rId8"/>
    <p:sldId id="260" r:id="rId9"/>
    <p:sldId id="261" r:id="rId10"/>
    <p:sldId id="264" r:id="rId11"/>
    <p:sldId id="268" r:id="rId12"/>
    <p:sldId id="267" r:id="rId13"/>
    <p:sldId id="265" r:id="rId14"/>
    <p:sldId id="269" r:id="rId15"/>
    <p:sldId id="271" r:id="rId16"/>
    <p:sldId id="270" r:id="rId17"/>
  </p:sldIdLst>
  <p:sldSz cx="12192000" cy="6858000"/>
  <p:notesSz cx="6797675" cy="9928225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3" userDrawn="1">
          <p15:clr>
            <a:srgbClr val="A4A3A4"/>
          </p15:clr>
        </p15:guide>
        <p15:guide id="2" pos="39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1E"/>
    <a:srgbClr val="6A6B6A"/>
    <a:srgbClr val="B8B8B8"/>
    <a:srgbClr val="2F5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2" autoAdjust="0"/>
  </p:normalViewPr>
  <p:slideViewPr>
    <p:cSldViewPr snapToGrid="0" snapToObjects="1" showGuides="1">
      <p:cViewPr varScale="1">
        <p:scale>
          <a:sx n="96" d="100"/>
          <a:sy n="96" d="100"/>
        </p:scale>
        <p:origin x="612" y="52"/>
      </p:cViewPr>
      <p:guideLst>
        <p:guide orient="horz" pos="1173"/>
        <p:guide pos="39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E2B88-398D-C744-AAC4-8B76D1CCBD86}" type="datetimeFigureOut">
              <a:rPr lang="nb-NO"/>
              <a:pPr/>
              <a:t>10.06.2020</a:t>
            </a:fld>
            <a:endParaRPr lang="nn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2F697-9B68-8B48-B2AF-4760C231B438}" type="slidenum">
              <a:rPr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2583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359844" y="59877"/>
            <a:ext cx="2755075" cy="603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76709" y="2130428"/>
            <a:ext cx="10000891" cy="1397777"/>
          </a:xfrm>
        </p:spPr>
        <p:txBody>
          <a:bodyPr anchor="b" anchorCtr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76709" y="3626329"/>
            <a:ext cx="10000891" cy="1351112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 marL="0" indent="0" algn="l">
              <a:lnSpc>
                <a:spcPts val="2580"/>
              </a:lnSpc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Klikk</a:t>
            </a:r>
            <a:r>
              <a:rPr lang="en-US" noProof="0" dirty="0"/>
              <a:t> for å </a:t>
            </a:r>
            <a:r>
              <a:rPr lang="en-US" noProof="0" dirty="0" err="1"/>
              <a:t>legge</a:t>
            </a:r>
            <a:r>
              <a:rPr lang="en-US" noProof="0" dirty="0"/>
              <a:t> inn </a:t>
            </a:r>
            <a:r>
              <a:rPr lang="en-US" noProof="0" dirty="0" err="1"/>
              <a:t>navn</a:t>
            </a:r>
            <a:r>
              <a:rPr lang="en-US" noProof="0" dirty="0"/>
              <a:t> og </a:t>
            </a:r>
            <a:r>
              <a:rPr lang="en-US" noProof="0" dirty="0" err="1"/>
              <a:t>avdeling</a:t>
            </a:r>
            <a:endParaRPr lang="en-US" noProof="0" dirty="0"/>
          </a:p>
        </p:txBody>
      </p:sp>
      <p:pic>
        <p:nvPicPr>
          <p:cNvPr id="9" name="Bild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6"/>
          <a:stretch/>
        </p:blipFill>
        <p:spPr>
          <a:xfrm>
            <a:off x="0" y="6249076"/>
            <a:ext cx="12192000" cy="608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52" y="662947"/>
            <a:ext cx="2331587" cy="315228"/>
          </a:xfrm>
          <a:prstGeom prst="rect">
            <a:avLst/>
          </a:prstGeom>
        </p:spPr>
      </p:pic>
      <p:sp>
        <p:nvSpPr>
          <p:cNvPr id="11" name="Right Triangle 1"/>
          <p:cNvSpPr/>
          <p:nvPr userDrawn="1"/>
        </p:nvSpPr>
        <p:spPr bwMode="auto">
          <a:xfrm rot="10800000">
            <a:off x="10972798" y="1582"/>
            <a:ext cx="839189" cy="1016371"/>
          </a:xfrm>
          <a:custGeom>
            <a:avLst/>
            <a:gdLst>
              <a:gd name="connsiteX0" fmla="*/ 0 w 1679352"/>
              <a:gd name="connsiteY0" fmla="*/ 2736304 h 2736304"/>
              <a:gd name="connsiteX1" fmla="*/ 0 w 1679352"/>
              <a:gd name="connsiteY1" fmla="*/ 0 h 2736304"/>
              <a:gd name="connsiteX2" fmla="*/ 1679352 w 1679352"/>
              <a:gd name="connsiteY2" fmla="*/ 2736304 h 2736304"/>
              <a:gd name="connsiteX3" fmla="*/ 0 w 1679352"/>
              <a:gd name="connsiteY3" fmla="*/ 2736304 h 2736304"/>
              <a:gd name="connsiteX0" fmla="*/ 1694468 w 1694468"/>
              <a:gd name="connsiteY0" fmla="*/ 2736304 h 2736304"/>
              <a:gd name="connsiteX1" fmla="*/ 1694468 w 1694468"/>
              <a:gd name="connsiteY1" fmla="*/ 0 h 2736304"/>
              <a:gd name="connsiteX2" fmla="*/ 0 w 1694468"/>
              <a:gd name="connsiteY2" fmla="*/ 2736304 h 2736304"/>
              <a:gd name="connsiteX3" fmla="*/ 1694468 w 1694468"/>
              <a:gd name="connsiteY3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468" h="2736304">
                <a:moveTo>
                  <a:pt x="1694468" y="2736304"/>
                </a:moveTo>
                <a:lnTo>
                  <a:pt x="1694468" y="0"/>
                </a:lnTo>
                <a:lnTo>
                  <a:pt x="0" y="2736304"/>
                </a:lnTo>
                <a:lnTo>
                  <a:pt x="1694468" y="2736304"/>
                </a:lnTo>
                <a:close/>
              </a:path>
            </a:pathLst>
          </a:custGeom>
          <a:solidFill>
            <a:srgbClr val="F499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5600" b="0" i="0" u="none" strike="noStrike" cap="none" normalizeH="0" baseline="0"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4" y="662948"/>
            <a:ext cx="641355" cy="800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5"/>
          <a:stretch/>
        </p:blipFill>
        <p:spPr>
          <a:xfrm>
            <a:off x="-11501" y="6240450"/>
            <a:ext cx="12218895" cy="617546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11815225" y="6332025"/>
            <a:ext cx="606809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ln>
                <a:noFill/>
              </a:ln>
            </a:endParaRPr>
          </a:p>
        </p:txBody>
      </p:sp>
      <p:sp>
        <p:nvSpPr>
          <p:cNvPr id="11" name="Plassholder for lysbildenummer 5"/>
          <p:cNvSpPr txBox="1">
            <a:spLocks/>
          </p:cNvSpPr>
          <p:nvPr userDrawn="1"/>
        </p:nvSpPr>
        <p:spPr>
          <a:xfrm>
            <a:off x="11620206" y="6250855"/>
            <a:ext cx="59868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z="1050" smtClean="0"/>
              <a:pPr/>
              <a:t>‹#›</a:t>
            </a:fld>
            <a:endParaRPr lang="nb-NO" sz="10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742536"/>
            <a:ext cx="10972800" cy="432965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8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1" y="6128312"/>
            <a:ext cx="12207393" cy="729688"/>
          </a:xfrm>
          <a:prstGeom prst="rect">
            <a:avLst/>
          </a:prstGeom>
        </p:spPr>
      </p:pic>
      <p:sp>
        <p:nvSpPr>
          <p:cNvPr id="13" name="Rounded Rectangle 10"/>
          <p:cNvSpPr/>
          <p:nvPr userDrawn="1"/>
        </p:nvSpPr>
        <p:spPr>
          <a:xfrm>
            <a:off x="11815225" y="6332025"/>
            <a:ext cx="606809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ln>
                <a:noFill/>
              </a:ln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620206" y="6250855"/>
            <a:ext cx="59868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z="1050" smtClean="0"/>
              <a:pPr/>
              <a:t>‹#›</a:t>
            </a:fld>
            <a:endParaRPr lang="nb-NO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1" y="1854200"/>
            <a:ext cx="5279367" cy="4211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6290734" y="1860550"/>
            <a:ext cx="5279367" cy="4211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79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768416"/>
            <a:ext cx="5278968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0" indent="0">
              <a:buNone/>
              <a:defRPr/>
            </a:lvl2pPr>
            <a:lvl3pPr marL="266700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noProof="0" dirty="0" err="1"/>
              <a:t>Klikk</a:t>
            </a:r>
            <a:r>
              <a:rPr lang="en-US" noProof="0" dirty="0"/>
              <a:t> for heading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90734" y="1768416"/>
            <a:ext cx="5281213" cy="476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heading</a:t>
            </a:r>
          </a:p>
        </p:txBody>
      </p:sp>
      <p:pic>
        <p:nvPicPr>
          <p:cNvPr id="13" name="Bilde 12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1" y="6128312"/>
            <a:ext cx="12207393" cy="729688"/>
          </a:xfrm>
          <a:prstGeom prst="rect">
            <a:avLst/>
          </a:prstGeom>
        </p:spPr>
      </p:pic>
      <p:sp>
        <p:nvSpPr>
          <p:cNvPr id="14" name="Rounded Rectangle 10"/>
          <p:cNvSpPr/>
          <p:nvPr userDrawn="1"/>
        </p:nvSpPr>
        <p:spPr>
          <a:xfrm>
            <a:off x="11815225" y="6332025"/>
            <a:ext cx="606809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ln>
                <a:noFill/>
              </a:ln>
            </a:endParaRPr>
          </a:p>
        </p:txBody>
      </p:sp>
      <p:sp>
        <p:nvSpPr>
          <p:cNvPr id="15" name="Plassholder for lysbildenummer 5"/>
          <p:cNvSpPr txBox="1">
            <a:spLocks/>
          </p:cNvSpPr>
          <p:nvPr userDrawn="1"/>
        </p:nvSpPr>
        <p:spPr>
          <a:xfrm>
            <a:off x="11620206" y="6250855"/>
            <a:ext cx="59868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z="1050" smtClean="0"/>
              <a:pPr/>
              <a:t>‹#›</a:t>
            </a:fld>
            <a:endParaRPr lang="nb-NO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609601" y="2293938"/>
            <a:ext cx="5279367" cy="37719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5"/>
          </p:nvPr>
        </p:nvSpPr>
        <p:spPr>
          <a:xfrm>
            <a:off x="6290734" y="2293938"/>
            <a:ext cx="5279367" cy="37719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478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ÅBILDER O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8810446" y="2300188"/>
            <a:ext cx="2755585" cy="1744803"/>
          </a:xfrm>
          <a:prstGeom prst="rect">
            <a:avLst/>
          </a:prstGeom>
          <a:ln w="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8809609" y="4313209"/>
            <a:ext cx="2756423" cy="1745333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9" name="Bilde 8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1" y="6128312"/>
            <a:ext cx="12207393" cy="729688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11815225" y="6332025"/>
            <a:ext cx="606809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ln>
                <a:noFill/>
              </a:ln>
            </a:endParaRPr>
          </a:p>
        </p:txBody>
      </p:sp>
      <p:sp>
        <p:nvSpPr>
          <p:cNvPr id="12" name="Plassholder for lysbildenummer 5"/>
          <p:cNvSpPr txBox="1">
            <a:spLocks/>
          </p:cNvSpPr>
          <p:nvPr userDrawn="1"/>
        </p:nvSpPr>
        <p:spPr>
          <a:xfrm>
            <a:off x="11620206" y="6250855"/>
            <a:ext cx="59868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z="1050" smtClean="0"/>
              <a:pPr/>
              <a:t>‹#›</a:t>
            </a:fld>
            <a:endParaRPr lang="nb-NO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609601" y="1854200"/>
            <a:ext cx="7832785" cy="42179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ÅBILDER N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1102" y="4561049"/>
            <a:ext cx="2219865" cy="1498409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3147832" y="4556438"/>
            <a:ext cx="2226697" cy="1503020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5681393" y="4558031"/>
            <a:ext cx="2224337" cy="1501427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5"/>
          </p:nvPr>
        </p:nvSpPr>
        <p:spPr>
          <a:xfrm>
            <a:off x="8212595" y="4553420"/>
            <a:ext cx="2231168" cy="1506038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3" name="Bilde 12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1" y="6128312"/>
            <a:ext cx="12207393" cy="72968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11815225" y="6332025"/>
            <a:ext cx="606809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ln>
                <a:noFill/>
              </a:ln>
            </a:endParaRPr>
          </a:p>
        </p:txBody>
      </p:sp>
      <p:sp>
        <p:nvSpPr>
          <p:cNvPr id="15" name="Plassholder for lysbildenummer 5"/>
          <p:cNvSpPr txBox="1">
            <a:spLocks/>
          </p:cNvSpPr>
          <p:nvPr userDrawn="1"/>
        </p:nvSpPr>
        <p:spPr>
          <a:xfrm>
            <a:off x="11620206" y="6250855"/>
            <a:ext cx="59868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z="1050" smtClean="0"/>
              <a:pPr/>
              <a:t>‹#›</a:t>
            </a:fld>
            <a:endParaRPr lang="nb-NO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854200"/>
            <a:ext cx="10972800" cy="259703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713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609600" y="1847850"/>
            <a:ext cx="10972800" cy="4217988"/>
          </a:xfrm>
          <a:prstGeom prst="rect">
            <a:avLst/>
          </a:prstGeom>
          <a:noFill/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noFill/>
                <a:effectLst>
                  <a:outerShdw blurRad="292100" dist="139700" dir="2700000" sx="95000" sy="95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6" name="Bilde 5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1" y="6128312"/>
            <a:ext cx="12207393" cy="729688"/>
          </a:xfrm>
          <a:prstGeom prst="rect">
            <a:avLst/>
          </a:prstGeom>
        </p:spPr>
      </p:pic>
      <p:sp>
        <p:nvSpPr>
          <p:cNvPr id="8" name="Plassholder for lysbildenummer 5"/>
          <p:cNvSpPr txBox="1">
            <a:spLocks/>
          </p:cNvSpPr>
          <p:nvPr userDrawn="1"/>
        </p:nvSpPr>
        <p:spPr>
          <a:xfrm>
            <a:off x="11620206" y="6311237"/>
            <a:ext cx="59868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050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1815225" y="6332025"/>
            <a:ext cx="606809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ln>
                <a:noFill/>
              </a:ln>
            </a:endParaRPr>
          </a:p>
        </p:txBody>
      </p:sp>
      <p:sp>
        <p:nvSpPr>
          <p:cNvPr id="10" name="Plassholder for lysbildenummer 5"/>
          <p:cNvSpPr txBox="1">
            <a:spLocks/>
          </p:cNvSpPr>
          <p:nvPr userDrawn="1"/>
        </p:nvSpPr>
        <p:spPr>
          <a:xfrm>
            <a:off x="11620206" y="6250855"/>
            <a:ext cx="59868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z="1050" smtClean="0"/>
              <a:pPr/>
              <a:t>‹#›</a:t>
            </a:fld>
            <a:endParaRPr lang="nb-NO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9990666" y="6119026"/>
            <a:ext cx="1603828" cy="365125"/>
          </a:xfrm>
          <a:prstGeom prst="rect">
            <a:avLst/>
          </a:prstGeom>
        </p:spPr>
        <p:txBody>
          <a:bodyPr/>
          <a:lstStyle/>
          <a:p>
            <a:fld id="{A9FD1432-5836-D849-9A6B-5E944900354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Rektangel 1"/>
          <p:cNvSpPr/>
          <p:nvPr userDrawn="1"/>
        </p:nvSpPr>
        <p:spPr>
          <a:xfrm>
            <a:off x="0" y="5867401"/>
            <a:ext cx="12192000" cy="10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620184" y="819509"/>
            <a:ext cx="10974309" cy="5698768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/>
            </a:lvl1pPr>
          </a:lstStyle>
          <a:p>
            <a:pPr marL="0" lvl="0" indent="0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754578"/>
            <a:ext cx="10972800" cy="841310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en-US" noProof="0" dirty="0"/>
              <a:t>Click to edit </a:t>
            </a:r>
            <a:r>
              <a:rPr lang="en-US" noProof="0" dirty="0" err="1"/>
              <a:t>tittelstil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 err="1"/>
              <a:t>som</a:t>
            </a:r>
            <a:r>
              <a:rPr lang="en-US" noProof="0" dirty="0"/>
              <a:t> </a:t>
            </a:r>
            <a:r>
              <a:rPr lang="en-US" noProof="0" dirty="0" err="1"/>
              <a:t>noen</a:t>
            </a:r>
            <a:r>
              <a:rPr lang="en-US" noProof="0" dirty="0"/>
              <a:t> ganger </a:t>
            </a:r>
            <a:r>
              <a:rPr lang="en-US" noProof="0" dirty="0" err="1"/>
              <a:t>kan</a:t>
            </a:r>
            <a:r>
              <a:rPr lang="en-US" noProof="0" dirty="0"/>
              <a:t> </a:t>
            </a:r>
            <a:r>
              <a:rPr lang="en-US" noProof="0" dirty="0" err="1"/>
              <a:t>gå</a:t>
            </a:r>
            <a:r>
              <a:rPr lang="en-US" noProof="0" dirty="0"/>
              <a:t> over to </a:t>
            </a:r>
            <a:r>
              <a:rPr lang="en-US" noProof="0" dirty="0" err="1"/>
              <a:t>linjer</a:t>
            </a:r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8332968" y="286248"/>
            <a:ext cx="324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noProof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multiconsult.no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99404"/>
            <a:ext cx="10972800" cy="43727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Right Triangle 1"/>
          <p:cNvSpPr/>
          <p:nvPr userDrawn="1"/>
        </p:nvSpPr>
        <p:spPr bwMode="auto">
          <a:xfrm rot="10800000">
            <a:off x="-1" y="702822"/>
            <a:ext cx="490847" cy="594481"/>
          </a:xfrm>
          <a:custGeom>
            <a:avLst/>
            <a:gdLst>
              <a:gd name="connsiteX0" fmla="*/ 0 w 1679352"/>
              <a:gd name="connsiteY0" fmla="*/ 2736304 h 2736304"/>
              <a:gd name="connsiteX1" fmla="*/ 0 w 1679352"/>
              <a:gd name="connsiteY1" fmla="*/ 0 h 2736304"/>
              <a:gd name="connsiteX2" fmla="*/ 1679352 w 1679352"/>
              <a:gd name="connsiteY2" fmla="*/ 2736304 h 2736304"/>
              <a:gd name="connsiteX3" fmla="*/ 0 w 1679352"/>
              <a:gd name="connsiteY3" fmla="*/ 2736304 h 2736304"/>
              <a:gd name="connsiteX0" fmla="*/ 1694468 w 1694468"/>
              <a:gd name="connsiteY0" fmla="*/ 2736304 h 2736304"/>
              <a:gd name="connsiteX1" fmla="*/ 1694468 w 1694468"/>
              <a:gd name="connsiteY1" fmla="*/ 0 h 2736304"/>
              <a:gd name="connsiteX2" fmla="*/ 0 w 1694468"/>
              <a:gd name="connsiteY2" fmla="*/ 2736304 h 2736304"/>
              <a:gd name="connsiteX3" fmla="*/ 1694468 w 1694468"/>
              <a:gd name="connsiteY3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468" h="2736304">
                <a:moveTo>
                  <a:pt x="1694468" y="2736304"/>
                </a:moveTo>
                <a:lnTo>
                  <a:pt x="1694468" y="0"/>
                </a:lnTo>
                <a:lnTo>
                  <a:pt x="0" y="2736304"/>
                </a:lnTo>
                <a:lnTo>
                  <a:pt x="1694468" y="2736304"/>
                </a:lnTo>
                <a:close/>
              </a:path>
            </a:pathLst>
          </a:custGeom>
          <a:solidFill>
            <a:srgbClr val="F499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5600" b="0" i="0" u="none" strike="noStrike" cap="none" normalizeH="0" baseline="0"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9" r:id="rId4"/>
    <p:sldLayoutId id="2147483650" r:id="rId5"/>
    <p:sldLayoutId id="2147483657" r:id="rId6"/>
    <p:sldLayoutId id="2147483654" r:id="rId7"/>
    <p:sldLayoutId id="2147483655" r:id="rId8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 spc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4991E"/>
        </a:buClr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69875" algn="l" defTabSz="457200" rtl="0" eaLnBrk="1" latinLnBrk="0" hangingPunct="1">
        <a:spcBef>
          <a:spcPts val="300"/>
        </a:spcBef>
        <a:buClr>
          <a:srgbClr val="F4991E"/>
        </a:buClr>
        <a:buFont typeface="Courier New" panose="02070309020205020404" pitchFamily="49" charset="0"/>
        <a:buChar char="­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30238" indent="-180975" algn="l" defTabSz="457200" rtl="0" eaLnBrk="1" latinLnBrk="0" hangingPunct="1">
        <a:spcBef>
          <a:spcPts val="300"/>
        </a:spcBef>
        <a:buClr>
          <a:srgbClr val="F4991E"/>
        </a:buClr>
        <a:buFont typeface="Wingdings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804863" indent="-179388" algn="l" defTabSz="457200" rtl="0" eaLnBrk="1" latinLnBrk="0" hangingPunct="1">
        <a:spcBef>
          <a:spcPts val="200"/>
        </a:spcBef>
        <a:buClr>
          <a:srgbClr val="F4991E"/>
        </a:buClr>
        <a:buFont typeface="Calibri" pitchFamily="34" charset="0"/>
        <a:buChar char="»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984250" indent="-179388" algn="l" defTabSz="457200" rtl="0" eaLnBrk="1" latinLnBrk="0" hangingPunct="1">
        <a:spcBef>
          <a:spcPts val="200"/>
        </a:spcBef>
        <a:buClr>
          <a:srgbClr val="F4991E"/>
        </a:buClr>
        <a:buFont typeface="Arial" pitchFamily="34" charset="0"/>
        <a:buChar char="•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461600" indent="-2520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tabLst/>
        <a:defRPr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709" y="1909448"/>
            <a:ext cx="10298071" cy="1397777"/>
          </a:xfrm>
        </p:spPr>
        <p:txBody>
          <a:bodyPr>
            <a:normAutofit/>
          </a:bodyPr>
          <a:lstStyle/>
          <a:p>
            <a:r>
              <a:rPr lang="nb-NO" sz="3600" dirty="0"/>
              <a:t>Hastighet for syklende: </a:t>
            </a:r>
            <a:br>
              <a:rPr lang="nb-NO" sz="3600" dirty="0"/>
            </a:br>
            <a:r>
              <a:rPr lang="nb-NO" sz="3600" dirty="0"/>
              <a:t>Betydning av stigningsgrad rundt lyskryss for syklister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709" y="3626329"/>
            <a:ext cx="10000891" cy="2126078"/>
          </a:xfrm>
        </p:spPr>
        <p:txBody>
          <a:bodyPr/>
          <a:lstStyle/>
          <a:p>
            <a:r>
              <a:rPr lang="nb-NO" b="1" dirty="0"/>
              <a:t>Av Halvor Grønlund</a:t>
            </a:r>
          </a:p>
          <a:p>
            <a:r>
              <a:rPr lang="nb-NO" sz="2000" dirty="0"/>
              <a:t>I samarbeid med</a:t>
            </a:r>
          </a:p>
          <a:p>
            <a:endParaRPr lang="nb-NO" b="1" dirty="0"/>
          </a:p>
          <a:p>
            <a:endParaRPr lang="nb-NO" b="1" dirty="0"/>
          </a:p>
          <a:p>
            <a:r>
              <a:rPr lang="en-US" altLang="en-US" b="1" dirty="0"/>
              <a:t>Torbjørn Haugen, Eirin Ryeng, </a:t>
            </a:r>
            <a:r>
              <a:rPr lang="en-US" altLang="en-US" b="1" dirty="0" err="1"/>
              <a:t>Sivert</a:t>
            </a:r>
            <a:r>
              <a:rPr lang="en-US" altLang="en-US" b="1" dirty="0"/>
              <a:t> </a:t>
            </a:r>
            <a:r>
              <a:rPr lang="en-US" altLang="en-US" b="1" dirty="0" err="1"/>
              <a:t>Bø</a:t>
            </a:r>
            <a:r>
              <a:rPr lang="en-US" altLang="en-US" b="1" dirty="0"/>
              <a:t> </a:t>
            </a:r>
            <a:r>
              <a:rPr lang="en-US" altLang="en-US" b="1" dirty="0" err="1"/>
              <a:t>Overå</a:t>
            </a:r>
            <a:endParaRPr lang="en-US" altLang="en-US" b="1" dirty="0"/>
          </a:p>
          <a:p>
            <a:endParaRPr lang="nb-NO" dirty="0"/>
          </a:p>
        </p:txBody>
      </p:sp>
      <p:pic>
        <p:nvPicPr>
          <p:cNvPr id="4" name="Picture 2" descr="Image result for norconsult logo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74" y="4531358"/>
            <a:ext cx="1594148" cy="4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ntnu logo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97" y="4649837"/>
            <a:ext cx="1017997" cy="2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tatens vegvesen logo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72" y="4595962"/>
            <a:ext cx="674581" cy="3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567773"/>
            <a:ext cx="10323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Kilder: </a:t>
            </a:r>
          </a:p>
          <a:p>
            <a:r>
              <a:rPr lang="nb-NO" sz="1400" dirty="0"/>
              <a:t>Masteroppgave: </a:t>
            </a:r>
            <a:r>
              <a:rPr lang="nb-NO" sz="1400" dirty="0" err="1"/>
              <a:t>H.Grønlund</a:t>
            </a:r>
            <a:r>
              <a:rPr lang="nb-NO" sz="1400" dirty="0"/>
              <a:t> &amp; S.B. Overå. 2014</a:t>
            </a:r>
            <a:r>
              <a:rPr lang="nb-NO" sz="1400" i="1" dirty="0"/>
              <a:t>. Reisetidsregistrering av sykkeltrafikk, </a:t>
            </a:r>
            <a:r>
              <a:rPr lang="nb-NO" sz="1400" dirty="0"/>
              <a:t>NTNU</a:t>
            </a:r>
          </a:p>
          <a:p>
            <a:r>
              <a:rPr lang="nb-NO" sz="1400" dirty="0"/>
              <a:t>Publikasjon: E. O. Ryeng et al. 2016, </a:t>
            </a:r>
            <a:r>
              <a:rPr lang="nb-NO" sz="1400" i="1" dirty="0"/>
              <a:t>Evaluation </a:t>
            </a:r>
            <a:r>
              <a:rPr lang="nb-NO" sz="1400" i="1" dirty="0" err="1"/>
              <a:t>bluetooth</a:t>
            </a:r>
            <a:r>
              <a:rPr lang="nb-NO" sz="1400" i="1" dirty="0"/>
              <a:t> and </a:t>
            </a:r>
            <a:r>
              <a:rPr lang="nb-NO" sz="1400" i="1" dirty="0" err="1"/>
              <a:t>Wi-Fi</a:t>
            </a:r>
            <a:r>
              <a:rPr lang="nb-NO" sz="1400" i="1" dirty="0"/>
              <a:t> sensors as a </a:t>
            </a:r>
            <a:r>
              <a:rPr lang="nb-NO" sz="1400" i="1" dirty="0" err="1"/>
              <a:t>tool</a:t>
            </a:r>
            <a:r>
              <a:rPr lang="nb-NO" sz="1400" i="1" dirty="0"/>
              <a:t> for </a:t>
            </a:r>
            <a:r>
              <a:rPr lang="nb-NO" sz="1400" i="1" dirty="0" err="1"/>
              <a:t>collecting</a:t>
            </a:r>
            <a:r>
              <a:rPr lang="nb-NO" sz="1400" i="1" dirty="0"/>
              <a:t> </a:t>
            </a:r>
            <a:r>
              <a:rPr lang="nb-NO" sz="1400" i="1" dirty="0" err="1"/>
              <a:t>bicycle</a:t>
            </a:r>
            <a:r>
              <a:rPr lang="nb-NO" sz="1400" i="1" dirty="0"/>
              <a:t> speed at </a:t>
            </a:r>
            <a:r>
              <a:rPr lang="nb-NO" sz="1400" i="1" dirty="0" err="1"/>
              <a:t>varying</a:t>
            </a:r>
            <a:r>
              <a:rPr lang="nb-NO" sz="1400" i="1" dirty="0"/>
              <a:t> gradients, NTNU</a:t>
            </a:r>
            <a:endParaRPr lang="nb-NO" sz="1400" dirty="0"/>
          </a:p>
          <a:p>
            <a:r>
              <a:rPr lang="nb-NO" sz="1400" i="1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17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5 - Resultater fra studiet - oppoverbakke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68216"/>
            <a:ext cx="10972800" cy="4329652"/>
          </a:xfrm>
        </p:spPr>
        <p:txBody>
          <a:bodyPr/>
          <a:lstStyle/>
          <a:p>
            <a:r>
              <a:rPr lang="nb-NO" dirty="0"/>
              <a:t>Oversikt over registreringene i oppoverbakke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994557"/>
            <a:ext cx="12201472" cy="3463792"/>
            <a:chOff x="0" y="1994557"/>
            <a:chExt cx="12201472" cy="34637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1160" y="1994557"/>
              <a:ext cx="6620312" cy="34637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94557"/>
              <a:ext cx="5581160" cy="3101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4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5 - Resultater fra studiet - nedoverbakke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742536"/>
            <a:ext cx="2943828" cy="4329652"/>
          </a:xfrm>
        </p:spPr>
        <p:txBody>
          <a:bodyPr/>
          <a:lstStyle/>
          <a:p>
            <a:r>
              <a:rPr lang="nb-NO" dirty="0"/>
              <a:t>Hastigheter i nedoverbakke mest relevant for avviklingskapasitet</a:t>
            </a:r>
          </a:p>
          <a:p>
            <a:r>
              <a:rPr lang="nb-NO" dirty="0"/>
              <a:t>Hastigheter nærmer seg et maksimum mellom 5,4 % og </a:t>
            </a:r>
            <a:br>
              <a:rPr lang="nb-NO" dirty="0"/>
            </a:br>
            <a:r>
              <a:rPr lang="nb-NO" dirty="0"/>
              <a:t>9,1 %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648" y="1595888"/>
            <a:ext cx="803334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5 - Resultater fra studiet - nedoverbakke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40827" y="2102536"/>
            <a:ext cx="6741125" cy="346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10"/>
          <a:stretch/>
        </p:blipFill>
        <p:spPr>
          <a:xfrm>
            <a:off x="0" y="2102536"/>
            <a:ext cx="5440827" cy="308737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468216"/>
            <a:ext cx="10972800" cy="43296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Oversikt over registreringene i nedoverbakke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4578"/>
            <a:ext cx="10972800" cy="1145342"/>
          </a:xfrm>
        </p:spPr>
        <p:txBody>
          <a:bodyPr>
            <a:normAutofit/>
          </a:bodyPr>
          <a:lstStyle/>
          <a:p>
            <a:r>
              <a:rPr lang="nb-NO" dirty="0"/>
              <a:t>6 - Regneeksempel - Sikkerhetstid gjennom kryss med stigning for syklister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1960" y="2001520"/>
            <a:ext cx="4602480" cy="4391660"/>
          </a:xfrm>
        </p:spPr>
        <p:txBody>
          <a:bodyPr>
            <a:normAutofit lnSpcReduction="10000"/>
          </a:bodyPr>
          <a:lstStyle/>
          <a:p>
            <a:r>
              <a:rPr lang="nb-NO" sz="2000" dirty="0"/>
              <a:t>Eksempelkryss i bakke: </a:t>
            </a:r>
          </a:p>
          <a:p>
            <a:pPr lvl="1"/>
            <a:r>
              <a:rPr lang="nb-NO" sz="1800" dirty="0"/>
              <a:t>3 % stigning inn mot kryss, og rett frem gjennom kryss</a:t>
            </a:r>
          </a:p>
          <a:p>
            <a:pPr lvl="1"/>
            <a:r>
              <a:rPr lang="nb-NO" sz="1800" dirty="0"/>
              <a:t>Krysningslengde = 30 meter </a:t>
            </a:r>
          </a:p>
          <a:p>
            <a:pPr lvl="1"/>
            <a:r>
              <a:rPr lang="nb-NO" sz="1800" dirty="0"/>
              <a:t>Fartsgrense = 50 km/t</a:t>
            </a:r>
          </a:p>
          <a:p>
            <a:pPr lvl="1"/>
            <a:r>
              <a:rPr lang="nb-NO" sz="1800" dirty="0" err="1"/>
              <a:t>V</a:t>
            </a:r>
            <a:r>
              <a:rPr lang="nb-NO" sz="1800" baseline="-25000" dirty="0" err="1"/>
              <a:t>bil</a:t>
            </a:r>
            <a:r>
              <a:rPr lang="nb-NO" sz="1800" baseline="-25000" dirty="0"/>
              <a:t> </a:t>
            </a:r>
            <a:r>
              <a:rPr lang="nb-NO" sz="1800" dirty="0"/>
              <a:t>= 80 % * 50 km/t = 40 km/t = 11,1 </a:t>
            </a:r>
            <a:r>
              <a:rPr lang="nb-NO" sz="1800" dirty="0" err="1"/>
              <a:t>m/s</a:t>
            </a:r>
            <a:endParaRPr lang="nb-NO" sz="1800" dirty="0"/>
          </a:p>
          <a:p>
            <a:pPr lvl="1"/>
            <a:r>
              <a:rPr lang="nb-NO" sz="1800" dirty="0"/>
              <a:t>V</a:t>
            </a:r>
            <a:r>
              <a:rPr lang="nb-NO" sz="1800" baseline="-25000" dirty="0"/>
              <a:t>N303</a:t>
            </a:r>
            <a:r>
              <a:rPr lang="nb-NO" sz="1800" dirty="0"/>
              <a:t>= 18 km/t = 5,0 </a:t>
            </a:r>
            <a:r>
              <a:rPr lang="nb-NO" sz="1800" dirty="0" err="1"/>
              <a:t>m/s</a:t>
            </a:r>
            <a:endParaRPr lang="nb-NO" sz="1800" dirty="0"/>
          </a:p>
          <a:p>
            <a:pPr lvl="1"/>
            <a:r>
              <a:rPr lang="nb-NO" sz="1800" dirty="0" err="1"/>
              <a:t>V</a:t>
            </a:r>
            <a:r>
              <a:rPr lang="nb-NO" sz="1800" baseline="-25000" dirty="0" err="1"/>
              <a:t>Trondheim</a:t>
            </a:r>
            <a:r>
              <a:rPr lang="nb-NO" sz="1800" baseline="-25000" dirty="0"/>
              <a:t>. </a:t>
            </a:r>
            <a:r>
              <a:rPr lang="nb-NO" sz="1800" baseline="-25000" dirty="0" err="1"/>
              <a:t>gj</a:t>
            </a:r>
            <a:r>
              <a:rPr lang="nb-NO" sz="1800" baseline="-25000" dirty="0"/>
              <a:t>. snitt 3 % </a:t>
            </a:r>
            <a:r>
              <a:rPr lang="nb-NO" sz="1800" dirty="0"/>
              <a:t>≈ 15,8 km/t = 4,4 </a:t>
            </a:r>
            <a:r>
              <a:rPr lang="nb-NO" sz="1800" dirty="0" err="1"/>
              <a:t>m/s</a:t>
            </a:r>
            <a:endParaRPr lang="nb-NO" sz="1800" dirty="0"/>
          </a:p>
          <a:p>
            <a:pPr lvl="1"/>
            <a:r>
              <a:rPr lang="nb-NO" sz="1800" dirty="0"/>
              <a:t>Innkjøringstid motgående fase t</a:t>
            </a:r>
            <a:r>
              <a:rPr lang="nb-NO" sz="1800" baseline="-25000" dirty="0"/>
              <a:t>i</a:t>
            </a:r>
            <a:r>
              <a:rPr lang="nb-NO" sz="1800" dirty="0"/>
              <a:t> = 1 s</a:t>
            </a:r>
          </a:p>
          <a:p>
            <a:pPr marL="179388" lvl="1" indent="0">
              <a:buNone/>
            </a:pPr>
            <a:endParaRPr lang="nb-NO" sz="1800" dirty="0"/>
          </a:p>
          <a:p>
            <a:r>
              <a:rPr lang="nb-NO" sz="2000" dirty="0"/>
              <a:t>Tømmingstider: </a:t>
            </a:r>
          </a:p>
          <a:p>
            <a:pPr lvl="1"/>
            <a:r>
              <a:rPr lang="nb-NO" sz="2000" dirty="0" err="1"/>
              <a:t>t</a:t>
            </a:r>
            <a:r>
              <a:rPr lang="nb-NO" sz="2000" baseline="-25000" dirty="0" err="1"/>
              <a:t>t,bil</a:t>
            </a:r>
            <a:r>
              <a:rPr lang="nb-NO" sz="2000" dirty="0"/>
              <a:t> = 30/11,1 = 2,7 s </a:t>
            </a:r>
            <a:r>
              <a:rPr lang="nb-NO" sz="2000" dirty="0">
                <a:sym typeface="Wingdings" panose="05000000000000000000" pitchFamily="2" charset="2"/>
              </a:rPr>
              <a:t> 3,0 s</a:t>
            </a:r>
            <a:endParaRPr lang="nb-NO" sz="2000" dirty="0"/>
          </a:p>
          <a:p>
            <a:pPr lvl="1"/>
            <a:r>
              <a:rPr lang="nb-NO" sz="2000" dirty="0"/>
              <a:t>t</a:t>
            </a:r>
            <a:r>
              <a:rPr lang="nb-NO" sz="2000" baseline="-25000" dirty="0"/>
              <a:t>t,N303</a:t>
            </a:r>
            <a:r>
              <a:rPr lang="nb-NO" sz="2000" dirty="0"/>
              <a:t> = 30/5,0 = 6,0 s</a:t>
            </a:r>
          </a:p>
          <a:p>
            <a:pPr lvl="1"/>
            <a:r>
              <a:rPr lang="nb-NO" sz="2000" dirty="0" err="1"/>
              <a:t>t</a:t>
            </a:r>
            <a:r>
              <a:rPr lang="nb-NO" sz="2000" baseline="-25000" dirty="0" err="1"/>
              <a:t>t,Trondheim</a:t>
            </a:r>
            <a:r>
              <a:rPr lang="nb-NO" sz="2000" baseline="-25000" dirty="0"/>
              <a:t>. </a:t>
            </a:r>
            <a:r>
              <a:rPr lang="nb-NO" sz="2000" baseline="-25000" dirty="0" err="1"/>
              <a:t>gj</a:t>
            </a:r>
            <a:r>
              <a:rPr lang="nb-NO" sz="2000" baseline="-25000" dirty="0"/>
              <a:t>. snitt 3 % </a:t>
            </a:r>
            <a:r>
              <a:rPr lang="nb-NO" sz="2000" dirty="0"/>
              <a:t> = 6,8 s </a:t>
            </a:r>
            <a:r>
              <a:rPr lang="nb-NO" sz="2000" dirty="0">
                <a:sym typeface="Wingdings" panose="05000000000000000000" pitchFamily="2" charset="2"/>
              </a:rPr>
              <a:t>7,0 s</a:t>
            </a:r>
          </a:p>
          <a:p>
            <a:pPr lvl="1"/>
            <a:endParaRPr lang="nb-NO" sz="1800" dirty="0"/>
          </a:p>
          <a:p>
            <a:pPr lvl="1"/>
            <a:endParaRPr lang="nb-NO" sz="1800" dirty="0"/>
          </a:p>
          <a:p>
            <a:endParaRPr lang="nb-NO" sz="2000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589520" y="3902051"/>
            <a:ext cx="4602480" cy="14776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/>
              <a:t>Vekslingstider (rødtiden i lyskrysset): </a:t>
            </a:r>
          </a:p>
          <a:p>
            <a:pPr lvl="1"/>
            <a:r>
              <a:rPr lang="nb-NO" sz="1800" dirty="0" err="1"/>
              <a:t>t</a:t>
            </a:r>
            <a:r>
              <a:rPr lang="nb-NO" sz="1800" baseline="-25000" dirty="0" err="1"/>
              <a:t>v,bil</a:t>
            </a:r>
            <a:r>
              <a:rPr lang="nb-NO" sz="1800" dirty="0"/>
              <a:t>                          = 3-1 = 2,0 s </a:t>
            </a:r>
          </a:p>
          <a:p>
            <a:pPr lvl="1"/>
            <a:r>
              <a:rPr lang="nb-NO" sz="1800" dirty="0"/>
              <a:t>t</a:t>
            </a:r>
            <a:r>
              <a:rPr lang="nb-NO" sz="1800" baseline="-25000" dirty="0"/>
              <a:t>v,N303</a:t>
            </a:r>
            <a:r>
              <a:rPr lang="nb-NO" sz="1800" dirty="0"/>
              <a:t>                       = 6-1 = 5,0 s</a:t>
            </a:r>
          </a:p>
          <a:p>
            <a:pPr lvl="1"/>
            <a:r>
              <a:rPr lang="nb-NO" sz="1800" dirty="0" err="1"/>
              <a:t>t</a:t>
            </a:r>
            <a:r>
              <a:rPr lang="nb-NO" sz="1800" baseline="-25000" dirty="0" err="1"/>
              <a:t>v,Trondheim</a:t>
            </a:r>
            <a:r>
              <a:rPr lang="nb-NO" sz="1800" baseline="-25000" dirty="0"/>
              <a:t>. </a:t>
            </a:r>
            <a:r>
              <a:rPr lang="nb-NO" sz="1800" baseline="-25000" dirty="0" err="1"/>
              <a:t>gj</a:t>
            </a:r>
            <a:r>
              <a:rPr lang="nb-NO" sz="1800" baseline="-25000" dirty="0"/>
              <a:t>. snitt 3 % </a:t>
            </a:r>
            <a:r>
              <a:rPr lang="nb-NO" sz="1800" dirty="0"/>
              <a:t> = 7-1 = 6,0 s</a:t>
            </a:r>
          </a:p>
          <a:p>
            <a:pPr lvl="1"/>
            <a:endParaRPr lang="nb-NO" sz="1800" dirty="0"/>
          </a:p>
          <a:p>
            <a:pPr lvl="1"/>
            <a:endParaRPr lang="nb-NO" sz="1800" dirty="0"/>
          </a:p>
          <a:p>
            <a:endParaRPr lang="nb-NO" sz="2000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589520" y="5379720"/>
            <a:ext cx="4602480" cy="12109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/>
              <a:t>Valg av hastighet har mye å si!</a:t>
            </a:r>
          </a:p>
          <a:p>
            <a:pPr marL="0" indent="0">
              <a:buNone/>
            </a:pPr>
            <a:r>
              <a:rPr lang="nb-NO" sz="2000" dirty="0">
                <a:sym typeface="Wingdings" panose="05000000000000000000" pitchFamily="2" charset="2"/>
              </a:rPr>
              <a:t>   </a:t>
            </a:r>
            <a:r>
              <a:rPr lang="nb-NO" sz="2000" dirty="0"/>
              <a:t>Stigning har mye å si for sikkerhetstider</a:t>
            </a:r>
            <a:endParaRPr lang="nb-NO" sz="1800" dirty="0"/>
          </a:p>
          <a:p>
            <a:pPr lvl="1"/>
            <a:endParaRPr lang="nb-NO" sz="1800" dirty="0"/>
          </a:p>
          <a:p>
            <a:pPr lvl="1"/>
            <a:endParaRPr lang="nb-NO" sz="1800" dirty="0"/>
          </a:p>
          <a:p>
            <a:endParaRPr lang="nb-NO" sz="2000" dirty="0"/>
          </a:p>
          <a:p>
            <a:endParaRPr lang="nb-NO" dirty="0"/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19736" y="4513734"/>
            <a:ext cx="2637738" cy="1432843"/>
            <a:chOff x="4719736" y="4513734"/>
            <a:chExt cx="2637738" cy="14328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927" y="4513734"/>
              <a:ext cx="2568547" cy="11250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719736" y="5638800"/>
              <a:ext cx="1269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Kilde: </a:t>
              </a:r>
              <a:r>
                <a:rPr lang="nb-NO" sz="1400" dirty="0" err="1"/>
                <a:t>Hb</a:t>
              </a:r>
              <a:r>
                <a:rPr lang="nb-NO" sz="1400" dirty="0"/>
                <a:t> N303</a:t>
              </a:r>
              <a:endParaRPr lang="en-US" sz="14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65" y="1391209"/>
            <a:ext cx="6662055" cy="23108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07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7 - Konklusjon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599" y="1469985"/>
            <a:ext cx="11161853" cy="4602203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Vi har tilgang på noen erfaringer med sykkelhastigheter som bør vurderes ved:</a:t>
            </a:r>
          </a:p>
          <a:p>
            <a:pPr lvl="1"/>
            <a:r>
              <a:rPr lang="nb-NO" dirty="0"/>
              <a:t>utforming av signalregulerte kryss </a:t>
            </a:r>
          </a:p>
          <a:p>
            <a:pPr lvl="1"/>
            <a:r>
              <a:rPr lang="nb-NO" dirty="0"/>
              <a:t>beregning av sikkerhetstider for sykkelgrupper gjennom kryss. Dette gjelder særlig for korte venstresvingende faser!</a:t>
            </a:r>
          </a:p>
          <a:p>
            <a:r>
              <a:rPr lang="nb-NO" dirty="0"/>
              <a:t>Syklister med positiv stigning (oppover) har normalt sett lavere hastighetsnivå enn anbefalt verdi brukt for å sette sikkerhetstider i norske signalanlegg</a:t>
            </a:r>
          </a:p>
          <a:p>
            <a:r>
              <a:rPr lang="nb-NO" dirty="0"/>
              <a:t>Erfaringene er knyttet til visse usikkerheter:</a:t>
            </a:r>
          </a:p>
          <a:p>
            <a:pPr lvl="1"/>
            <a:r>
              <a:rPr lang="nb-NO" dirty="0"/>
              <a:t>Lokale faktorer</a:t>
            </a:r>
          </a:p>
          <a:p>
            <a:pPr lvl="1"/>
            <a:r>
              <a:rPr lang="nb-NO" dirty="0"/>
              <a:t>Sammensetning av bruker og sykkeltype i sykkelflåte er stadig i endring</a:t>
            </a:r>
          </a:p>
          <a:p>
            <a:pPr lvl="1"/>
            <a:r>
              <a:rPr lang="nb-NO" dirty="0"/>
              <a:t>Gjennomsnittstall representerer ikke de tregeste syklistene. </a:t>
            </a:r>
          </a:p>
          <a:p>
            <a:pPr lvl="2"/>
            <a:r>
              <a:rPr lang="nb-NO" dirty="0"/>
              <a:t>Barn</a:t>
            </a:r>
          </a:p>
          <a:p>
            <a:pPr lvl="2"/>
            <a:r>
              <a:rPr lang="nb-NO" dirty="0"/>
              <a:t>Eldre</a:t>
            </a:r>
          </a:p>
          <a:p>
            <a:pPr lvl="2"/>
            <a:r>
              <a:rPr lang="nb-NO" dirty="0"/>
              <a:t>De tregeste «voksne»</a:t>
            </a:r>
          </a:p>
          <a:p>
            <a:r>
              <a:rPr lang="nb-NO" dirty="0"/>
              <a:t>Lyskryss bør ikke bare flate ut i forbindelse med selve krysset der hvor syklister er tenkt som en viktig trafikantgruppe, men bør kanskje flate ut en del tidligere.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 – Anbefaling for videre arbeid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388962"/>
            <a:ext cx="10972800" cy="4683226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Anbefaler å innarbeide tilsvarende sykkelregistreringsdata fra andre geografiske lokasjoner i Norge som vil ha ulik sykkelkultur fra det i Trondheim.</a:t>
            </a:r>
          </a:p>
          <a:p>
            <a:pPr lvl="1"/>
            <a:r>
              <a:rPr lang="nb-NO" dirty="0"/>
              <a:t>Anbefaler å bruke samme arbeidsmetodikk, og omtrentlig tilsvarende stigningsgrader for best mulig sammenlikning. </a:t>
            </a:r>
          </a:p>
          <a:p>
            <a:r>
              <a:rPr lang="nb-NO" dirty="0"/>
              <a:t>Implementere krav til dimensjonerende hastigheter for sykkelgrupper basert på eventuell stigning gjennom kryss</a:t>
            </a:r>
          </a:p>
          <a:p>
            <a:r>
              <a:rPr lang="nb-NO" dirty="0"/>
              <a:t>Undersøke akselerasjonsverdier for syklister. Dette kan brukes for beregning av minimum grønntid for syklister (starter ikke i 5 m/s).</a:t>
            </a:r>
          </a:p>
          <a:p>
            <a:r>
              <a:rPr lang="nb-NO" dirty="0"/>
              <a:t>Det bør undersøkes hvor stor avstand i forkant av stopplinjen til syklister som er nødvendig for at hastighet ikke skal være vesentlig preget av stigningen (oppoverbakke spesielt)</a:t>
            </a:r>
          </a:p>
          <a:p>
            <a:r>
              <a:rPr lang="nb-NO" dirty="0"/>
              <a:t>Det anbefales å innarbeide en veileder for hvor «grensen går» for hvilke syklister det skal tas hensyn for ulike stigningsgrader: </a:t>
            </a:r>
          </a:p>
          <a:p>
            <a:pPr lvl="1"/>
            <a:r>
              <a:rPr lang="nb-NO" dirty="0"/>
              <a:t>gjennomsnittsverdier</a:t>
            </a:r>
            <a:r>
              <a:rPr lang="nb-NO"/>
              <a:t>? </a:t>
            </a:r>
            <a:endParaRPr lang="nb-NO" dirty="0"/>
          </a:p>
          <a:p>
            <a:pPr lvl="1"/>
            <a:r>
              <a:rPr lang="nb-NO" dirty="0"/>
              <a:t>75 persentil? </a:t>
            </a:r>
          </a:p>
          <a:p>
            <a:pPr lvl="1"/>
            <a:r>
              <a:rPr lang="nb-NO" dirty="0"/>
              <a:t>95 persentil?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21102" y="2159000"/>
            <a:ext cx="10972800" cy="25970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8000" dirty="0"/>
              <a:t>Takk for oppmerksomheten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6338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3200" dirty="0"/>
              <a:t>Innledning og problemstilling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3200" dirty="0"/>
              <a:t>Litteraturstudie innenfor liknende arbeid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3200" dirty="0"/>
              <a:t>Metodikk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3200" dirty="0"/>
              <a:t>Andre forutsetninger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3200" dirty="0"/>
              <a:t>Resultater fra studiet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3200" dirty="0"/>
              <a:t>Praktisk eksempel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3200" dirty="0"/>
              <a:t>Konklusjon og anbefaling for videre arbeid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664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2289">
            <a:off x="5708702" y="409448"/>
            <a:ext cx="1680562" cy="2372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8516">
            <a:off x="7094451" y="245971"/>
            <a:ext cx="1741338" cy="2455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0000">
            <a:off x="7253778" y="4171170"/>
            <a:ext cx="1636045" cy="2302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1 - Innledning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5504" y="1758782"/>
            <a:ext cx="5404374" cy="4329652"/>
          </a:xfrm>
        </p:spPr>
        <p:txBody>
          <a:bodyPr>
            <a:normAutofit fontScale="85000" lnSpcReduction="10000"/>
          </a:bodyPr>
          <a:lstStyle/>
          <a:p>
            <a:r>
              <a:rPr lang="nb-NO" sz="3200" dirty="0"/>
              <a:t>Problemstilling: </a:t>
            </a:r>
          </a:p>
          <a:p>
            <a:pPr lvl="1"/>
            <a:r>
              <a:rPr lang="nb-NO" sz="2800" dirty="0"/>
              <a:t>Vet vi nok om hvordan stigning </a:t>
            </a:r>
            <a:br>
              <a:rPr lang="nb-NO" sz="2800" dirty="0"/>
            </a:br>
            <a:r>
              <a:rPr lang="nb-NO" sz="2800" dirty="0"/>
              <a:t>påvirker sykkelhastighet?</a:t>
            </a:r>
          </a:p>
          <a:p>
            <a:pPr lvl="2"/>
            <a:r>
              <a:rPr lang="nb-NO" dirty="0"/>
              <a:t>Få studier har tatt for seg påvirkning av sykkelhastigheter</a:t>
            </a:r>
          </a:p>
          <a:p>
            <a:pPr lvl="1"/>
            <a:r>
              <a:rPr lang="nb-NO" sz="2800" dirty="0"/>
              <a:t>Er sikkerhetstider for syklister gode nok gjennom signalregulerte kryss med oppoverbakke i a) kryssområdet, eller b) i forkant av kryss</a:t>
            </a:r>
          </a:p>
          <a:p>
            <a:pPr lvl="2"/>
            <a:r>
              <a:rPr lang="nb-NO" dirty="0"/>
              <a:t>Håndbøkene viser til 5 </a:t>
            </a:r>
            <a:r>
              <a:rPr lang="nb-NO" dirty="0" err="1"/>
              <a:t>m/s</a:t>
            </a:r>
            <a:r>
              <a:rPr lang="nb-NO" dirty="0"/>
              <a:t> for syklister. Men sier lite hva som skal benyttes for kryss med stigning.</a:t>
            </a:r>
          </a:p>
          <a:p>
            <a:pPr lvl="2"/>
            <a:r>
              <a:rPr lang="nb-NO" dirty="0"/>
              <a:t>Mange her i salen tenker nok at stigning naturligvis påvirker hastigheten. Men uten en konkret veileder, hvilken hastighet skal man da bruke?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47826" y="4176295"/>
            <a:ext cx="3462549" cy="2349253"/>
            <a:chOff x="8447826" y="4176295"/>
            <a:chExt cx="3462549" cy="23492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7826" y="4176295"/>
              <a:ext cx="2159953" cy="2349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0640476" y="6158101"/>
              <a:ext cx="1269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Kilde: </a:t>
              </a:r>
              <a:r>
                <a:rPr lang="nb-NO" sz="1400" dirty="0" err="1"/>
                <a:t>Hb</a:t>
              </a:r>
              <a:r>
                <a:rPr lang="nb-NO" sz="1400" dirty="0"/>
                <a:t> N303</a:t>
              </a:r>
              <a:endParaRPr lang="en-US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99879" y="3578359"/>
            <a:ext cx="6524808" cy="654224"/>
            <a:chOff x="0" y="5999468"/>
            <a:chExt cx="7251405" cy="7270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999468"/>
              <a:ext cx="7251405" cy="3998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845184" y="6418769"/>
              <a:ext cx="1269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Kilde: </a:t>
              </a:r>
              <a:r>
                <a:rPr lang="nb-NO" sz="1400" dirty="0" err="1"/>
                <a:t>Hb</a:t>
              </a:r>
              <a:r>
                <a:rPr lang="nb-NO" sz="1400" dirty="0"/>
                <a:t> N100</a:t>
              </a:r>
              <a:endParaRPr lang="en-US" sz="1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08872" y="1394460"/>
            <a:ext cx="5876307" cy="2549909"/>
            <a:chOff x="7008872" y="1394460"/>
            <a:chExt cx="5876307" cy="2549909"/>
          </a:xfrm>
        </p:grpSpPr>
        <p:sp>
          <p:nvSpPr>
            <p:cNvPr id="8" name="Content Placeholder 3"/>
            <p:cNvSpPr txBox="1">
              <a:spLocks/>
            </p:cNvSpPr>
            <p:nvPr/>
          </p:nvSpPr>
          <p:spPr>
            <a:xfrm>
              <a:off x="10783171" y="3304640"/>
              <a:ext cx="2102008" cy="639729"/>
            </a:xfrm>
            <a:prstGeom prst="rect">
              <a:avLst/>
            </a:prstGeom>
          </p:spPr>
          <p:txBody>
            <a:bodyPr/>
            <a:lstStyle>
              <a:lvl1pPr marL="180000" indent="-180000" algn="l" defTabSz="4572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4991E"/>
                </a:buClr>
                <a:buFont typeface="Arial"/>
                <a:buChar char="•"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49263" indent="-269875" algn="l" defTabSz="457200" rtl="0" eaLnBrk="1" latinLnBrk="0" hangingPunct="1">
                <a:spcBef>
                  <a:spcPts val="300"/>
                </a:spcBef>
                <a:buClr>
                  <a:srgbClr val="F4991E"/>
                </a:buClr>
                <a:buFont typeface="Courier New" panose="02070309020205020404" pitchFamily="49" charset="0"/>
                <a:buChar char="­"/>
                <a:defRPr sz="2400" kern="1200">
                  <a:solidFill>
                    <a:schemeClr val="tx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30238" indent="-180975" algn="l" defTabSz="457200" rtl="0" eaLnBrk="1" latinLnBrk="0" hangingPunct="1">
                <a:spcBef>
                  <a:spcPts val="300"/>
                </a:spcBef>
                <a:buClr>
                  <a:srgbClr val="F4991E"/>
                </a:buClr>
                <a:buFont typeface="Wingdings" pitchFamily="2" charset="2"/>
                <a:buChar char="§"/>
                <a:defRPr sz="20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04863" indent="-179388" algn="l" defTabSz="457200" rtl="0" eaLnBrk="1" latinLnBrk="0" hangingPunct="1">
                <a:spcBef>
                  <a:spcPts val="200"/>
                </a:spcBef>
                <a:buClr>
                  <a:srgbClr val="F4991E"/>
                </a:buClr>
                <a:buFont typeface="Calibri" pitchFamily="34" charset="0"/>
                <a:buChar char="»"/>
                <a:defRPr sz="18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84250" indent="-179388" algn="l" defTabSz="457200" rtl="0" eaLnBrk="1" latinLnBrk="0" hangingPunct="1">
                <a:spcBef>
                  <a:spcPts val="200"/>
                </a:spcBef>
                <a:buClr>
                  <a:srgbClr val="F4991E"/>
                </a:buClr>
                <a:buFont typeface="Arial" pitchFamily="34" charset="0"/>
                <a:buChar char="•"/>
                <a:defRPr sz="16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461600" indent="-252000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tabLst/>
                <a:defRPr sz="1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b-NO" sz="1400" dirty="0"/>
                <a:t>Kilde: </a:t>
              </a:r>
              <a:r>
                <a:rPr lang="nb-NO" sz="1400" dirty="0" err="1"/>
                <a:t>Hb</a:t>
              </a:r>
              <a:r>
                <a:rPr lang="nb-NO" sz="1400" dirty="0"/>
                <a:t> V121</a:t>
              </a:r>
              <a:endParaRPr lang="en-US" sz="1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008872" y="1394460"/>
              <a:ext cx="5115814" cy="1889419"/>
              <a:chOff x="7008872" y="1394460"/>
              <a:chExt cx="5115814" cy="188941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/>
              <a:srcRect t="28938"/>
              <a:stretch/>
            </p:blipFill>
            <p:spPr>
              <a:xfrm>
                <a:off x="7008872" y="1394460"/>
                <a:ext cx="5115814" cy="18894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7628326" y="1981200"/>
                <a:ext cx="1408994" cy="6760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5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2 - Litteraturstudie om sykkelhastigheter i stigning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" y="5522056"/>
            <a:ext cx="10637520" cy="106162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Kilder:</a:t>
            </a:r>
          </a:p>
          <a:p>
            <a:pPr marL="0" indent="0">
              <a:buNone/>
            </a:pPr>
            <a:r>
              <a:rPr lang="nb-NO" sz="1800" baseline="30000" dirty="0"/>
              <a:t>1</a:t>
            </a:r>
            <a:r>
              <a:rPr lang="nb-NO" sz="1800" dirty="0"/>
              <a:t> - </a:t>
            </a:r>
            <a:r>
              <a:rPr lang="en-US" sz="1800" dirty="0"/>
              <a:t>WILSON, D. G., PAPADOPOULOS, J. &amp; WHITT, F. R. 2004. </a:t>
            </a:r>
            <a:r>
              <a:rPr lang="en-US" sz="1800" i="1" dirty="0"/>
              <a:t>Bicycling science, </a:t>
            </a:r>
            <a:r>
              <a:rPr lang="en-US" sz="1800" dirty="0"/>
              <a:t>Cambridge, Mass., MIT Press.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1" y="1595888"/>
            <a:ext cx="6096000" cy="40103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42536"/>
            <a:ext cx="3413760" cy="36016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>
                <a:solidFill>
                  <a:schemeClr val="tx1"/>
                </a:solidFill>
              </a:rPr>
              <a:t>Fysiske betraktninger: Sammenheng mellom fart og effekt ved forskjellig stigningsmotstand</a:t>
            </a:r>
            <a:r>
              <a:rPr lang="nb-NO" sz="1700" baseline="30000" dirty="0">
                <a:solidFill>
                  <a:schemeClr val="tx1"/>
                </a:solidFill>
              </a:rPr>
              <a:t>1 </a:t>
            </a:r>
          </a:p>
          <a:p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28834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2 - Litteraturstudie om sykkelhastigheter i stigning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742536"/>
            <a:ext cx="3413760" cy="3601624"/>
          </a:xfrm>
        </p:spPr>
        <p:txBody>
          <a:bodyPr>
            <a:normAutofit/>
          </a:bodyPr>
          <a:lstStyle/>
          <a:p>
            <a:r>
              <a:rPr lang="nb-NO" sz="1700" dirty="0">
                <a:solidFill>
                  <a:schemeClr val="bg1">
                    <a:lumMod val="85000"/>
                  </a:schemeClr>
                </a:solidFill>
              </a:rPr>
              <a:t>Fysiske betraktninger: Sammenheng mellom fart og effekt ved forskjellig stigningsmotstand</a:t>
            </a:r>
            <a:r>
              <a:rPr lang="nb-NO" sz="1700" baseline="30000" dirty="0">
                <a:solidFill>
                  <a:schemeClr val="bg1">
                    <a:lumMod val="85000"/>
                  </a:schemeClr>
                </a:solidFill>
              </a:rPr>
              <a:t>1 </a:t>
            </a:r>
          </a:p>
          <a:p>
            <a:r>
              <a:rPr lang="nb-NO" sz="1700" dirty="0"/>
              <a:t>Sammenheng mellom stigning og sykkelhastighet</a:t>
            </a:r>
            <a:r>
              <a:rPr lang="nb-NO" sz="1700" baseline="30000" dirty="0"/>
              <a:t>2</a:t>
            </a:r>
          </a:p>
          <a:p>
            <a:endParaRPr lang="nb-NO" sz="17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" y="5522056"/>
            <a:ext cx="10637520" cy="106162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Kilder:</a:t>
            </a:r>
          </a:p>
          <a:p>
            <a:pPr marL="0" indent="0">
              <a:buNone/>
            </a:pPr>
            <a:r>
              <a:rPr lang="nb-NO" sz="1800" baseline="30000" dirty="0"/>
              <a:t>1</a:t>
            </a:r>
            <a:r>
              <a:rPr lang="nb-NO" sz="1800" dirty="0"/>
              <a:t> - </a:t>
            </a:r>
            <a:r>
              <a:rPr lang="en-US" sz="1800" dirty="0"/>
              <a:t>WILSON, D. G., PAPADOPOULOS, J. &amp; WHITT, F. R. 2004. </a:t>
            </a:r>
            <a:r>
              <a:rPr lang="en-US" sz="1800" i="1" dirty="0"/>
              <a:t>Bicycling science, </a:t>
            </a:r>
            <a:r>
              <a:rPr lang="en-US" sz="1800" dirty="0"/>
              <a:t>Cambridge, Mass., MIT Press.</a:t>
            </a:r>
            <a:endParaRPr lang="nb-NO" sz="1800" dirty="0"/>
          </a:p>
          <a:p>
            <a:pPr marL="0" indent="0">
              <a:buNone/>
            </a:pPr>
            <a:r>
              <a:rPr lang="nb-NO" sz="1800" baseline="30000" dirty="0"/>
              <a:t>2</a:t>
            </a:r>
            <a:r>
              <a:rPr lang="nb-NO" sz="1800" dirty="0"/>
              <a:t> – </a:t>
            </a:r>
            <a:r>
              <a:rPr lang="en-US" sz="1800" dirty="0"/>
              <a:t>NAVIN, F. P. D. 1994. Bicycle Traffic Flow Characteristics: Experimental Results and Comparisons. </a:t>
            </a:r>
            <a:r>
              <a:rPr lang="nb-NO" sz="1800" i="1" dirty="0"/>
              <a:t>ITE Journal</a:t>
            </a:r>
            <a:r>
              <a:rPr lang="nb-NO" sz="1800" dirty="0"/>
              <a:t>.</a:t>
            </a:r>
          </a:p>
          <a:p>
            <a:pPr marL="0" indent="0">
              <a:buNone/>
            </a:pPr>
            <a:r>
              <a:rPr lang="nb-NO" sz="1800" dirty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05" y="1285875"/>
            <a:ext cx="3625105" cy="44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2 - Litteraturstudie om sykkelhastigheter i stigning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742536"/>
            <a:ext cx="3413760" cy="3601624"/>
          </a:xfrm>
        </p:spPr>
        <p:txBody>
          <a:bodyPr>
            <a:normAutofit/>
          </a:bodyPr>
          <a:lstStyle/>
          <a:p>
            <a:r>
              <a:rPr lang="nb-NO" sz="1700" dirty="0">
                <a:solidFill>
                  <a:schemeClr val="bg1">
                    <a:lumMod val="85000"/>
                  </a:schemeClr>
                </a:solidFill>
              </a:rPr>
              <a:t>Fysiske betraktninger: Sammenheng mellom fart og effekt ved forskjellig stigningsmotstand</a:t>
            </a:r>
            <a:r>
              <a:rPr lang="nb-NO" sz="1700" baseline="30000" dirty="0">
                <a:solidFill>
                  <a:schemeClr val="bg1">
                    <a:lumMod val="85000"/>
                  </a:schemeClr>
                </a:solidFill>
              </a:rPr>
              <a:t>1 </a:t>
            </a:r>
          </a:p>
          <a:p>
            <a:r>
              <a:rPr lang="nb-NO" sz="1700" dirty="0">
                <a:solidFill>
                  <a:schemeClr val="bg1">
                    <a:lumMod val="85000"/>
                  </a:schemeClr>
                </a:solidFill>
              </a:rPr>
              <a:t>Sammenheng mellom stigning og sykkelhastighet</a:t>
            </a:r>
            <a:r>
              <a:rPr lang="nb-NO" sz="1700" baseline="300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r>
              <a:rPr lang="nb-NO" sz="1700" dirty="0"/>
              <a:t>Fartsnivå for syklister i forskjellige stigninger, basert på punktregistreringer</a:t>
            </a:r>
            <a:r>
              <a:rPr lang="nb-NO" sz="1700" baseline="30000" dirty="0"/>
              <a:t>3</a:t>
            </a:r>
          </a:p>
          <a:p>
            <a:endParaRPr lang="en-US" sz="1700" dirty="0"/>
          </a:p>
          <a:p>
            <a:endParaRPr lang="nb-NO" sz="17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" y="5522056"/>
            <a:ext cx="10637520" cy="106162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Kilder:</a:t>
            </a:r>
          </a:p>
          <a:p>
            <a:pPr marL="0" indent="0">
              <a:buNone/>
            </a:pPr>
            <a:r>
              <a:rPr lang="nb-NO" sz="1800" baseline="30000" dirty="0"/>
              <a:t>1</a:t>
            </a:r>
            <a:r>
              <a:rPr lang="nb-NO" sz="1800" dirty="0"/>
              <a:t> - </a:t>
            </a:r>
            <a:r>
              <a:rPr lang="en-US" sz="1800" dirty="0"/>
              <a:t>WILSON, D. G., PAPADOPOULOS, J. &amp; WHITT, F. R. 2004. </a:t>
            </a:r>
            <a:r>
              <a:rPr lang="en-US" sz="1800" i="1" dirty="0"/>
              <a:t>Bicycling science, </a:t>
            </a:r>
            <a:r>
              <a:rPr lang="en-US" sz="1800" dirty="0"/>
              <a:t>Cambridge, Mass., MIT Press.</a:t>
            </a:r>
            <a:endParaRPr lang="nb-NO" sz="1800" dirty="0"/>
          </a:p>
          <a:p>
            <a:pPr marL="0" indent="0">
              <a:buNone/>
            </a:pPr>
            <a:r>
              <a:rPr lang="nb-NO" sz="1800" baseline="30000" dirty="0"/>
              <a:t>2</a:t>
            </a:r>
            <a:r>
              <a:rPr lang="nb-NO" sz="1800" dirty="0"/>
              <a:t> – </a:t>
            </a:r>
            <a:r>
              <a:rPr lang="en-US" sz="1800" dirty="0"/>
              <a:t>NAVIN, F. P. D. 1994. Bicycle Traffic Flow Characteristics: Experimental Results and Comparisons. </a:t>
            </a:r>
            <a:r>
              <a:rPr lang="nb-NO" sz="1800" i="1" dirty="0"/>
              <a:t>ITE Journal</a:t>
            </a:r>
            <a:r>
              <a:rPr lang="nb-NO" sz="1800" dirty="0"/>
              <a:t>.</a:t>
            </a:r>
            <a:endParaRPr lang="en-US" sz="1800" dirty="0"/>
          </a:p>
          <a:p>
            <a:pPr marL="0" indent="0">
              <a:buNone/>
            </a:pPr>
            <a:r>
              <a:rPr lang="nb-NO" sz="1800" baseline="30000" dirty="0"/>
              <a:t>3</a:t>
            </a:r>
            <a:r>
              <a:rPr lang="nb-NO" sz="1800" dirty="0"/>
              <a:t> – SINTEF 2011. Fartsnivå for sykkel i </a:t>
            </a:r>
            <a:r>
              <a:rPr lang="nb-NO" sz="1800" dirty="0" err="1"/>
              <a:t>Bjorndalen</a:t>
            </a:r>
            <a:r>
              <a:rPr lang="nb-NO" sz="1800" dirty="0"/>
              <a:t>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874" y="1342822"/>
            <a:ext cx="7143825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82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578" y="4231873"/>
            <a:ext cx="4000416" cy="1655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3 - Metodikk for registrering av sykkelhastigheter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742536"/>
            <a:ext cx="4523978" cy="4329652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Teknologi: Sensorer med Blåtann/WiFi deteksjon</a:t>
            </a:r>
          </a:p>
          <a:p>
            <a:pPr lvl="1"/>
            <a:r>
              <a:rPr lang="nb-NO" dirty="0"/>
              <a:t>Hardware </a:t>
            </a:r>
            <a:r>
              <a:rPr lang="nb-NO" dirty="0" err="1"/>
              <a:t>setup</a:t>
            </a:r>
            <a:r>
              <a:rPr lang="nb-NO" dirty="0"/>
              <a:t> av </a:t>
            </a:r>
            <a:r>
              <a:rPr lang="nb-NO" dirty="0" err="1"/>
              <a:t>BlipTrack</a:t>
            </a:r>
            <a:r>
              <a:rPr lang="nb-NO" dirty="0"/>
              <a:t> (Dansk leverandør)</a:t>
            </a:r>
          </a:p>
          <a:p>
            <a:pPr lvl="1"/>
            <a:r>
              <a:rPr lang="nb-NO" dirty="0"/>
              <a:t>Mobilt vegkantutstyr</a:t>
            </a:r>
          </a:p>
          <a:p>
            <a:pPr lvl="1"/>
            <a:r>
              <a:rPr lang="nb-NO" dirty="0"/>
              <a:t>Software brukergrensesnitt på nettsideløsning</a:t>
            </a:r>
          </a:p>
          <a:p>
            <a:r>
              <a:rPr lang="nb-NO" dirty="0"/>
              <a:t>Pilotstudier: </a:t>
            </a:r>
          </a:p>
          <a:p>
            <a:pPr lvl="1"/>
            <a:r>
              <a:rPr lang="nb-NO" dirty="0"/>
              <a:t>Isolert test av reisetidsregistreringer og penetrasjonsrate. </a:t>
            </a:r>
          </a:p>
          <a:p>
            <a:pPr lvl="1"/>
            <a:r>
              <a:rPr lang="nb-NO" dirty="0"/>
              <a:t>Tilsvarende test i reell trafikk. </a:t>
            </a:r>
            <a:br>
              <a:rPr lang="nb-NO" dirty="0"/>
            </a:b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Må suppleres med filtreringsmetoder.</a:t>
            </a:r>
          </a:p>
          <a:p>
            <a:pPr lvl="1"/>
            <a:r>
              <a:rPr lang="nb-NO" dirty="0"/>
              <a:t>Resultat: Representative </a:t>
            </a:r>
            <a:r>
              <a:rPr lang="nb-NO" dirty="0" err="1"/>
              <a:t>gj</a:t>
            </a:r>
            <a:r>
              <a:rPr lang="nb-NO" dirty="0"/>
              <a:t>. reisetidsverdier  (mindre enn 5 % avvik) hvi</a:t>
            </a:r>
            <a:r>
              <a:rPr lang="nb-NO" dirty="0">
                <a:solidFill>
                  <a:schemeClr val="tx1"/>
                </a:solidFill>
              </a:rPr>
              <a:t>s </a:t>
            </a:r>
            <a:r>
              <a:rPr lang="nb-NO" dirty="0" err="1">
                <a:solidFill>
                  <a:schemeClr val="tx1"/>
                </a:solidFill>
              </a:rPr>
              <a:t>N</a:t>
            </a:r>
            <a:r>
              <a:rPr lang="nb-NO" baseline="-25000" dirty="0" err="1">
                <a:solidFill>
                  <a:schemeClr val="tx1"/>
                </a:solidFill>
              </a:rPr>
              <a:t>registreringer</a:t>
            </a:r>
            <a:r>
              <a:rPr lang="nb-NO" dirty="0">
                <a:solidFill>
                  <a:schemeClr val="tx1"/>
                </a:solidFill>
              </a:rPr>
              <a:t>&gt;20 </a:t>
            </a:r>
            <a:r>
              <a:rPr lang="nb-NO" dirty="0" err="1">
                <a:solidFill>
                  <a:schemeClr val="tx1"/>
                </a:solidFill>
              </a:rPr>
              <a:t>stk</a:t>
            </a:r>
            <a:endParaRPr lang="nb-NO" dirty="0">
              <a:solidFill>
                <a:schemeClr val="tx1"/>
              </a:solidFill>
            </a:endParaRPr>
          </a:p>
          <a:p>
            <a:pPr lvl="1"/>
            <a:r>
              <a:rPr lang="nb-NO" dirty="0">
                <a:solidFill>
                  <a:schemeClr val="tx1"/>
                </a:solidFill>
              </a:rPr>
              <a:t>Satt likevel krav til </a:t>
            </a:r>
            <a:r>
              <a:rPr lang="nb-NO" dirty="0" err="1">
                <a:solidFill>
                  <a:schemeClr val="tx1"/>
                </a:solidFill>
              </a:rPr>
              <a:t>N</a:t>
            </a:r>
            <a:r>
              <a:rPr lang="nb-NO" baseline="-25000" dirty="0" err="1">
                <a:solidFill>
                  <a:schemeClr val="tx1"/>
                </a:solidFill>
              </a:rPr>
              <a:t>registreringer</a:t>
            </a:r>
            <a:r>
              <a:rPr lang="nb-NO" dirty="0">
                <a:solidFill>
                  <a:schemeClr val="tx1"/>
                </a:solidFill>
              </a:rPr>
              <a:t>&gt;40 for studiet</a:t>
            </a:r>
          </a:p>
          <a:p>
            <a:r>
              <a:rPr lang="nb-NO" dirty="0"/>
              <a:t>Fordel med separerte trafikktraseer som f.eks. dedikerte sykkelveger. </a:t>
            </a:r>
          </a:p>
          <a:p>
            <a:r>
              <a:rPr lang="nb-NO" dirty="0"/>
              <a:t>Der registreringer består av blandet trafikk må klyngefiltreringer foretas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417465" y="1410448"/>
            <a:ext cx="5816004" cy="1916053"/>
            <a:chOff x="5417465" y="1410448"/>
            <a:chExt cx="5816004" cy="19160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5211" y="1410448"/>
              <a:ext cx="5748258" cy="14095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17465" y="2803281"/>
              <a:ext cx="3766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Grunnleggende steg for </a:t>
              </a:r>
              <a:r>
                <a:rPr lang="nb-NO" sz="1400" dirty="0" err="1"/>
                <a:t>registreinger</a:t>
              </a:r>
              <a:r>
                <a:rPr lang="nb-NO" sz="1400" dirty="0"/>
                <a:t> med blåtann/WiFi sensorer. Kilde: </a:t>
              </a:r>
              <a:r>
                <a:rPr lang="nb-NO" sz="1400" dirty="0" err="1"/>
                <a:t>Blip</a:t>
              </a:r>
              <a:r>
                <a:rPr lang="nb-NO" sz="1400" dirty="0"/>
                <a:t> systems</a:t>
              </a:r>
              <a:endParaRPr lang="en-US" sz="1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959" y="2803281"/>
            <a:ext cx="2153205" cy="381767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34758" y="3475872"/>
            <a:ext cx="4149568" cy="3257722"/>
            <a:chOff x="5358849" y="3475872"/>
            <a:chExt cx="4149568" cy="32577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7465" y="3475872"/>
              <a:ext cx="4090952" cy="297777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58849" y="6425817"/>
              <a:ext cx="3766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Eksempel på klyngefiltrering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10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4 - Andre forutsetninger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7680" y="1493520"/>
            <a:ext cx="5762649" cy="4578668"/>
          </a:xfrm>
        </p:spPr>
        <p:txBody>
          <a:bodyPr>
            <a:normAutofit/>
          </a:bodyPr>
          <a:lstStyle/>
          <a:p>
            <a:r>
              <a:rPr lang="nb-NO" b="1" dirty="0"/>
              <a:t>Lokasjon: </a:t>
            </a:r>
            <a:r>
              <a:rPr lang="nb-NO" dirty="0"/>
              <a:t>Trondheim</a:t>
            </a:r>
          </a:p>
          <a:p>
            <a:r>
              <a:rPr lang="nb-NO" b="1" dirty="0"/>
              <a:t>Strekningslengder for registeringer: </a:t>
            </a:r>
            <a:br>
              <a:rPr lang="nb-NO" b="1" dirty="0"/>
            </a:br>
            <a:r>
              <a:rPr lang="nb-NO" dirty="0"/>
              <a:t>440-1580 meter</a:t>
            </a:r>
          </a:p>
          <a:p>
            <a:r>
              <a:rPr lang="nb-NO" b="1" dirty="0"/>
              <a:t>Tidspunkt for registreringer: </a:t>
            </a:r>
            <a:r>
              <a:rPr lang="nb-NO" dirty="0"/>
              <a:t>Minimum 24 timers-intervaller per lokasjon. Registreringene ble utført på våren</a:t>
            </a:r>
          </a:p>
          <a:p>
            <a:r>
              <a:rPr lang="nb-NO" b="1" dirty="0"/>
              <a:t>Krav til antall registreringer: </a:t>
            </a:r>
            <a:r>
              <a:rPr lang="nb-NO" dirty="0"/>
              <a:t>Ja. (&gt; 40 </a:t>
            </a:r>
            <a:r>
              <a:rPr lang="nb-NO" dirty="0" err="1"/>
              <a:t>stk</a:t>
            </a:r>
            <a:r>
              <a:rPr lang="nb-NO" dirty="0"/>
              <a:t>)</a:t>
            </a:r>
          </a:p>
          <a:p>
            <a:r>
              <a:rPr lang="nb-NO" b="1" dirty="0"/>
              <a:t>Penetrasjonsrate i 2014: </a:t>
            </a:r>
            <a:r>
              <a:rPr lang="nb-NO" dirty="0"/>
              <a:t>Syklister 19,5%</a:t>
            </a:r>
          </a:p>
          <a:p>
            <a:pPr lvl="1"/>
            <a:r>
              <a:rPr lang="nb-NO" dirty="0"/>
              <a:t>Andel fordelt på teknologi: WiFi 93 %, Blåtann 7 % (men blåtann har best presisjon)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186" y="568960"/>
            <a:ext cx="4092134" cy="600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38" y="4190777"/>
            <a:ext cx="4160922" cy="23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5 - Resultater fra studiet - oppoverbakke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599" y="1742536"/>
            <a:ext cx="3152173" cy="4329652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Hastigheter i oppoverbakke relevant for sikkerhetstider og avviklingskapasitet</a:t>
            </a:r>
          </a:p>
          <a:p>
            <a:r>
              <a:rPr lang="nb-NO" dirty="0"/>
              <a:t>Lite forskjell mellom flatt og 1 %, men hastighet påvirkes merkbart over </a:t>
            </a:r>
            <a:br>
              <a:rPr lang="nb-NO" dirty="0"/>
            </a:br>
            <a:r>
              <a:rPr lang="nb-NO" dirty="0"/>
              <a:t>2 %.</a:t>
            </a:r>
          </a:p>
          <a:p>
            <a:r>
              <a:rPr lang="nb-NO" dirty="0"/>
              <a:t>En nedre hastighet må beholdes et sted mellom 5 km/t og 10 km/t for at balansen skal kunne bevares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525" y="1595888"/>
            <a:ext cx="7992000" cy="41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CPowr2">
  <a:themeElements>
    <a:clrScheme name="Egendefinert 4">
      <a:dk1>
        <a:srgbClr val="3C3C3B"/>
      </a:dk1>
      <a:lt1>
        <a:sysClr val="window" lastClr="FFFFFF"/>
      </a:lt1>
      <a:dk2>
        <a:srgbClr val="8D8E8D"/>
      </a:dk2>
      <a:lt2>
        <a:srgbClr val="EEECE1"/>
      </a:lt2>
      <a:accent1>
        <a:srgbClr val="8D8E8D"/>
      </a:accent1>
      <a:accent2>
        <a:srgbClr val="F7AD20"/>
      </a:accent2>
      <a:accent3>
        <a:srgbClr val="212121"/>
      </a:accent3>
      <a:accent4>
        <a:srgbClr val="B3B3B3"/>
      </a:accent4>
      <a:accent5>
        <a:srgbClr val="008AD4"/>
      </a:accent5>
      <a:accent6>
        <a:srgbClr val="78BCD6"/>
      </a:accent6>
      <a:hlink>
        <a:srgbClr val="F7AD20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4C9C2D81C49741905215347230A67C" ma:contentTypeVersion="9" ma:contentTypeDescription="Opprett et nytt dokument." ma:contentTypeScope="" ma:versionID="fe068d26f3478bfed6a61faee1d18756">
  <xsd:schema xmlns:xsd="http://www.w3.org/2001/XMLSchema" xmlns:xs="http://www.w3.org/2001/XMLSchema" xmlns:p="http://schemas.microsoft.com/office/2006/metadata/properties" xmlns:ns2="f78e8ce2-3481-4be4-a792-dc1b1dcf3c44" xmlns:ns3="16ecc6f3-5f50-4ea5-8490-e40c1df1e655" targetNamespace="http://schemas.microsoft.com/office/2006/metadata/properties" ma:root="true" ma:fieldsID="9e1cd1bc75776b13ded0013ccd734a25" ns2:_="" ns3:_="">
    <xsd:import namespace="f78e8ce2-3481-4be4-a792-dc1b1dcf3c44"/>
    <xsd:import namespace="16ecc6f3-5f50-4ea5-8490-e40c1df1e6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e8ce2-3481-4be4-a792-dc1b1dcf3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cc6f3-5f50-4ea5-8490-e40c1df1e65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C41E0A-67A3-4DFB-9C4D-8ED0C1E81725}"/>
</file>

<file path=customXml/itemProps2.xml><?xml version="1.0" encoding="utf-8"?>
<ds:datastoreItem xmlns:ds="http://schemas.openxmlformats.org/officeDocument/2006/customXml" ds:itemID="{05C8D8A2-C2EB-4E6A-B540-3FBF0EF7C00D}"/>
</file>

<file path=customXml/itemProps3.xml><?xml version="1.0" encoding="utf-8"?>
<ds:datastoreItem xmlns:ds="http://schemas.openxmlformats.org/officeDocument/2006/customXml" ds:itemID="{86FEC0ED-FE46-4F5A-AAEA-74399D6E6A70}"/>
</file>

<file path=docProps/app.xml><?xml version="1.0" encoding="utf-8"?>
<Properties xmlns="http://schemas.openxmlformats.org/officeDocument/2006/extended-properties" xmlns:vt="http://schemas.openxmlformats.org/officeDocument/2006/docPropsVTypes">
  <Template>MCPowr2</Template>
  <TotalTime>2171</TotalTime>
  <Words>946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Gill Sans</vt:lpstr>
      <vt:lpstr>Wingdings</vt:lpstr>
      <vt:lpstr>MCPowr2</vt:lpstr>
      <vt:lpstr>Hastighet for syklende:  Betydning av stigningsgrad rundt lyskryss for syklister</vt:lpstr>
      <vt:lpstr>Innhold</vt:lpstr>
      <vt:lpstr>1 - Innledning</vt:lpstr>
      <vt:lpstr>2 - Litteraturstudie om sykkelhastigheter i stigning</vt:lpstr>
      <vt:lpstr>2 - Litteraturstudie om sykkelhastigheter i stigning</vt:lpstr>
      <vt:lpstr>2 - Litteraturstudie om sykkelhastigheter i stigning</vt:lpstr>
      <vt:lpstr>3 - Metodikk for registrering av sykkelhastigheter</vt:lpstr>
      <vt:lpstr>4 - Andre forutsetninger</vt:lpstr>
      <vt:lpstr>5 - Resultater fra studiet - oppoverbakke</vt:lpstr>
      <vt:lpstr>5 - Resultater fra studiet - oppoverbakke</vt:lpstr>
      <vt:lpstr>5 - Resultater fra studiet - nedoverbakke</vt:lpstr>
      <vt:lpstr>5 - Resultater fra studiet - nedoverbakke</vt:lpstr>
      <vt:lpstr>6 - Regneeksempel - Sikkerhetstid gjennom kryss med stigning for syklister</vt:lpstr>
      <vt:lpstr>7 - Konklusjon</vt:lpstr>
      <vt:lpstr>7 – Anbefaling for videre arbeid </vt:lpstr>
      <vt:lpstr>PowerPoint-presentasjon</vt:lpstr>
    </vt:vector>
  </TitlesOfParts>
  <Company>Multiconsult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Hastighet for syklende: Betydning av stigningsgrad rundt lyskryss for syklister</dc:title>
  <dc:creator>Grønlund, Halvor</dc:creator>
  <cp:lastModifiedBy>Hans Kåre Flø</cp:lastModifiedBy>
  <cp:revision>74</cp:revision>
  <cp:lastPrinted>2012-09-24T12:12:00Z</cp:lastPrinted>
  <dcterms:created xsi:type="dcterms:W3CDTF">2018-10-27T14:15:59Z</dcterms:created>
  <dcterms:modified xsi:type="dcterms:W3CDTF">2020-06-10T12:04:55Z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0x010100D24C9C2D81C49741905215347230A67C</vt:lpwstr>
  </property>
</Properties>
</file>